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ppt/tags/tag47.xml" ContentType="application/vnd.openxmlformats-officedocument.presentationml.tags+xml"/>
  <Override PartName="/ppt/notesSlides/notesSlide47.xml" ContentType="application/vnd.openxmlformats-officedocument.presentationml.notesSlide+xml"/>
  <Override PartName="/ppt/tags/tag48.xml" ContentType="application/vnd.openxmlformats-officedocument.presentationml.tags+xml"/>
  <Override PartName="/ppt/notesSlides/notesSlide48.xml" ContentType="application/vnd.openxmlformats-officedocument.presentationml.notesSlide+xml"/>
  <Override PartName="/ppt/tags/tag49.xml" ContentType="application/vnd.openxmlformats-officedocument.presentationml.tags+xml"/>
  <Override PartName="/ppt/notesSlides/notesSlide49.xml" ContentType="application/vnd.openxmlformats-officedocument.presentationml.notesSlide+xml"/>
  <Override PartName="/ppt/tags/tag50.xml" ContentType="application/vnd.openxmlformats-officedocument.presentationml.tags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tags/tag51.xml" ContentType="application/vnd.openxmlformats-officedocument.presentationml.tags+xml"/>
  <Override PartName="/ppt/notesSlides/notesSlide51.xml" ContentType="application/vnd.openxmlformats-officedocument.presentationml.notesSlide+xml"/>
  <Override PartName="/ppt/charts/chart2.xml" ContentType="application/vnd.openxmlformats-officedocument.drawingml.chart+xml"/>
  <Override PartName="/ppt/tags/tag52.xml" ContentType="application/vnd.openxmlformats-officedocument.presentationml.tags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notesSlides/notesSlide54.xml" ContentType="application/vnd.openxmlformats-officedocument.presentationml.notesSlide+xml"/>
  <Override PartName="/ppt/tags/tag55.xml" ContentType="application/vnd.openxmlformats-officedocument.presentationml.tags+xml"/>
  <Override PartName="/ppt/notesSlides/notesSlide55.xml" ContentType="application/vnd.openxmlformats-officedocument.presentationml.notesSlide+xml"/>
  <Override PartName="/ppt/tags/tag56.xml" ContentType="application/vnd.openxmlformats-officedocument.presentationml.tags+xml"/>
  <Override PartName="/ppt/notesSlides/notesSlide56.xml" ContentType="application/vnd.openxmlformats-officedocument.presentationml.notesSlide+xml"/>
  <Override PartName="/ppt/tags/tag57.xml" ContentType="application/vnd.openxmlformats-officedocument.presentationml.tags+xml"/>
  <Override PartName="/ppt/notesSlides/notesSlide57.xml" ContentType="application/vnd.openxmlformats-officedocument.presentationml.notesSlide+xml"/>
  <Override PartName="/ppt/tags/tag58.xml" ContentType="application/vnd.openxmlformats-officedocument.presentationml.tags+xml"/>
  <Override PartName="/ppt/notesSlides/notesSlide58.xml" ContentType="application/vnd.openxmlformats-officedocument.presentationml.notesSlide+xml"/>
  <Override PartName="/ppt/tags/tag59.xml" ContentType="application/vnd.openxmlformats-officedocument.presentationml.tags+xml"/>
  <Override PartName="/ppt/notesSlides/notesSlide59.xml" ContentType="application/vnd.openxmlformats-officedocument.presentationml.notesSlide+xml"/>
  <Override PartName="/ppt/tags/tag60.xml" ContentType="application/vnd.openxmlformats-officedocument.presentationml.tags+xml"/>
  <Override PartName="/ppt/notesSlides/notesSlide60.xml" ContentType="application/vnd.openxmlformats-officedocument.presentationml.notesSlide+xml"/>
  <Override PartName="/ppt/tags/tag61.xml" ContentType="application/vnd.openxmlformats-officedocument.presentationml.tags+xml"/>
  <Override PartName="/ppt/notesSlides/notesSlide61.xml" ContentType="application/vnd.openxmlformats-officedocument.presentationml.notesSlide+xml"/>
  <Override PartName="/ppt/tags/tag62.xml" ContentType="application/vnd.openxmlformats-officedocument.presentationml.tags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7"/>
  </p:notesMasterIdLst>
  <p:sldIdLst>
    <p:sldId id="401" r:id="rId5"/>
    <p:sldId id="428" r:id="rId6"/>
    <p:sldId id="762" r:id="rId7"/>
    <p:sldId id="769" r:id="rId8"/>
    <p:sldId id="770" r:id="rId9"/>
    <p:sldId id="771" r:id="rId10"/>
    <p:sldId id="772" r:id="rId11"/>
    <p:sldId id="773" r:id="rId12"/>
    <p:sldId id="776" r:id="rId13"/>
    <p:sldId id="777" r:id="rId14"/>
    <p:sldId id="778" r:id="rId15"/>
    <p:sldId id="781" r:id="rId16"/>
    <p:sldId id="782" r:id="rId17"/>
    <p:sldId id="786" r:id="rId18"/>
    <p:sldId id="788" r:id="rId19"/>
    <p:sldId id="789" r:id="rId20"/>
    <p:sldId id="796" r:id="rId21"/>
    <p:sldId id="799" r:id="rId22"/>
    <p:sldId id="801" r:id="rId23"/>
    <p:sldId id="729" r:id="rId24"/>
    <p:sldId id="728" r:id="rId25"/>
    <p:sldId id="731" r:id="rId26"/>
    <p:sldId id="510" r:id="rId27"/>
    <p:sldId id="486" r:id="rId28"/>
    <p:sldId id="775" r:id="rId29"/>
    <p:sldId id="780" r:id="rId30"/>
    <p:sldId id="784" r:id="rId31"/>
    <p:sldId id="783" r:id="rId32"/>
    <p:sldId id="785" r:id="rId33"/>
    <p:sldId id="790" r:id="rId34"/>
    <p:sldId id="791" r:id="rId35"/>
    <p:sldId id="793" r:id="rId36"/>
    <p:sldId id="794" r:id="rId37"/>
    <p:sldId id="798" r:id="rId38"/>
    <p:sldId id="797" r:id="rId39"/>
    <p:sldId id="810" r:id="rId40"/>
    <p:sldId id="725" r:id="rId41"/>
    <p:sldId id="734" r:id="rId42"/>
    <p:sldId id="802" r:id="rId43"/>
    <p:sldId id="807" r:id="rId44"/>
    <p:sldId id="808" r:id="rId45"/>
    <p:sldId id="665" r:id="rId46"/>
    <p:sldId id="700" r:id="rId47"/>
    <p:sldId id="701" r:id="rId48"/>
    <p:sldId id="803" r:id="rId49"/>
    <p:sldId id="804" r:id="rId50"/>
    <p:sldId id="805" r:id="rId51"/>
    <p:sldId id="806" r:id="rId52"/>
    <p:sldId id="811" r:id="rId53"/>
    <p:sldId id="573" r:id="rId54"/>
    <p:sldId id="563" r:id="rId55"/>
    <p:sldId id="572" r:id="rId56"/>
    <p:sldId id="567" r:id="rId57"/>
    <p:sldId id="427" r:id="rId58"/>
    <p:sldId id="459" r:id="rId59"/>
    <p:sldId id="779" r:id="rId60"/>
    <p:sldId id="792" r:id="rId61"/>
    <p:sldId id="795" r:id="rId62"/>
    <p:sldId id="800" r:id="rId63"/>
    <p:sldId id="621" r:id="rId64"/>
    <p:sldId id="809" r:id="rId65"/>
    <p:sldId id="741" r:id="rId66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ráč Petr" initials="VP" lastIdx="1" clrIdx="0">
    <p:extLst>
      <p:ext uri="{19B8F6BF-5375-455C-9EA6-DF929625EA0E}">
        <p15:presenceInfo xmlns:p15="http://schemas.microsoft.com/office/powerpoint/2012/main" userId="S-1-5-21-87323111-233066089-4003992289-1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FF00"/>
    <a:srgbClr val="60A500"/>
    <a:srgbClr val="FFFFFF"/>
    <a:srgbClr val="868886"/>
    <a:srgbClr val="1E5E9B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11" autoAdjust="0"/>
    <p:restoredTop sz="91160" autoAdjust="0"/>
  </p:normalViewPr>
  <p:slideViewPr>
    <p:cSldViewPr snapToGrid="0">
      <p:cViewPr varScale="1">
        <p:scale>
          <a:sx n="97" d="100"/>
          <a:sy n="97" d="100"/>
        </p:scale>
        <p:origin x="8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lkmt\PROVOZ\1_Bezpe&#269;nostn&#237;%20dispe&#269;ink\Statistiky\202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lkmt\PROVOZ\1_Bezpe&#269;nostn&#237;%20dispe&#269;ink\Statistiky\202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lkmt\PROVOZ\2_HZS\Ochlazov&#225;n&#237;%20RWY\Ochlazov&#225;n&#237;%20RW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507526207826897E-2"/>
          <c:y val="9.3125896890800891E-2"/>
          <c:w val="0.95407361971370852"/>
          <c:h val="0.812907782438228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'MU 2024 celkově'!$A$4</c:f>
              <c:strCache>
                <c:ptCount val="1"/>
                <c:pt idx="0">
                  <c:v>Požár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'MU 2024 celkově'!$B$3:$G$3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'MU 2024 celkově'!$B$4:$G$4</c:f>
              <c:numCache>
                <c:formatCode>General</c:formatCode>
                <c:ptCount val="6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8-4822-9128-DD09B284A96B}"/>
            </c:ext>
          </c:extLst>
        </c:ser>
        <c:ser>
          <c:idx val="2"/>
          <c:order val="1"/>
          <c:tx>
            <c:strRef>
              <c:f>'MU 2024 celkově'!$A$5</c:f>
              <c:strCache>
                <c:ptCount val="1"/>
                <c:pt idx="0">
                  <c:v>Dopravní nehoda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1.6714880982150623E-2"/>
                  <c:y val="1.11111135413633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88-4822-9128-DD09B284A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'MU 2024 celkově'!$B$3:$G$3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'MU 2024 celkově'!$B$5:$G$5</c:f>
              <c:numCache>
                <c:formatCode>General</c:formatCode>
                <c:ptCount val="6"/>
                <c:pt idx="0">
                  <c:v>11</c:v>
                </c:pt>
                <c:pt idx="1">
                  <c:v>15</c:v>
                </c:pt>
                <c:pt idx="2">
                  <c:v>19</c:v>
                </c:pt>
                <c:pt idx="3">
                  <c:v>23</c:v>
                </c:pt>
                <c:pt idx="4">
                  <c:v>15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88-4822-9128-DD09B284A96B}"/>
            </c:ext>
          </c:extLst>
        </c:ser>
        <c:ser>
          <c:idx val="3"/>
          <c:order val="2"/>
          <c:tx>
            <c:strRef>
              <c:f>'MU 2024 celkově'!$A$6</c:f>
              <c:strCache>
                <c:ptCount val="1"/>
                <c:pt idx="0">
                  <c:v>Technické havárie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'MU 2024 celkově'!$B$3:$G$3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'MU 2024 celkově'!$B$6:$G$6</c:f>
              <c:numCache>
                <c:formatCode>General</c:formatCode>
                <c:ptCount val="6"/>
                <c:pt idx="0">
                  <c:v>73</c:v>
                </c:pt>
                <c:pt idx="1">
                  <c:v>58</c:v>
                </c:pt>
                <c:pt idx="2">
                  <c:v>59</c:v>
                </c:pt>
                <c:pt idx="3">
                  <c:v>62</c:v>
                </c:pt>
                <c:pt idx="4">
                  <c:v>95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88-4822-9128-DD09B284A96B}"/>
            </c:ext>
          </c:extLst>
        </c:ser>
        <c:ser>
          <c:idx val="4"/>
          <c:order val="3"/>
          <c:tx>
            <c:strRef>
              <c:f>'MU 2024 celkově'!$A$7</c:f>
              <c:strCache>
                <c:ptCount val="1"/>
                <c:pt idx="0">
                  <c:v>Únik NL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cs-CZ" sz="900" b="0" i="0" u="none" strike="noStrike" kern="1200" baseline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'MU 2024 celkově'!$B$3:$G$3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'MU 2024 celkově'!$B$7:$G$7</c:f>
              <c:numCache>
                <c:formatCode>General</c:formatCode>
                <c:ptCount val="6"/>
                <c:pt idx="0">
                  <c:v>9</c:v>
                </c:pt>
                <c:pt idx="1">
                  <c:v>8</c:v>
                </c:pt>
                <c:pt idx="2">
                  <c:v>10</c:v>
                </c:pt>
                <c:pt idx="3">
                  <c:v>3</c:v>
                </c:pt>
                <c:pt idx="4">
                  <c:v>19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88-4822-9128-DD09B284A96B}"/>
            </c:ext>
          </c:extLst>
        </c:ser>
        <c:ser>
          <c:idx val="5"/>
          <c:order val="4"/>
          <c:tx>
            <c:strRef>
              <c:f>'MU 2024 celkově'!$A$8</c:f>
              <c:strCache>
                <c:ptCount val="1"/>
                <c:pt idx="0">
                  <c:v>Předlékařská pomoc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invertIfNegative val="0"/>
          <c:dLbls>
            <c:dLbl>
              <c:idx val="1"/>
              <c:layout>
                <c:manualLayout>
                  <c:x val="-3.3869602032176121E-3"/>
                  <c:y val="-8.3079881508966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88-4822-9128-DD09B284A96B}"/>
                </c:ext>
              </c:extLst>
            </c:dLbl>
            <c:dLbl>
              <c:idx val="2"/>
              <c:layout>
                <c:manualLayout>
                  <c:x val="-4.515946937623483E-3"/>
                  <c:y val="-2.1781933169206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88-4822-9128-DD09B284A96B}"/>
                </c:ext>
              </c:extLst>
            </c:dLbl>
            <c:dLbl>
              <c:idx val="3"/>
              <c:layout>
                <c:manualLayout>
                  <c:x val="-1.1289867344059536E-3"/>
                  <c:y val="-1.380277004482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88-4822-9128-DD09B284A9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'MU 2024 celkově'!$B$8:$G$8</c:f>
            </c:numRef>
          </c:val>
          <c:extLst>
            <c:ext xmlns:c16="http://schemas.microsoft.com/office/drawing/2014/chart" uri="{C3380CC4-5D6E-409C-BE32-E72D297353CC}">
              <c16:uniqueId val="{00000008-7888-4822-9128-DD09B284A96B}"/>
            </c:ext>
          </c:extLst>
        </c:ser>
        <c:ser>
          <c:idx val="6"/>
          <c:order val="5"/>
          <c:tx>
            <c:strRef>
              <c:f>'MU 2024 celkově'!$A$9</c:f>
              <c:strCache>
                <c:ptCount val="1"/>
                <c:pt idx="0">
                  <c:v>Planý poplach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'MU 2024 celkově'!$B$9:$G$9</c:f>
              <c:numCache>
                <c:formatCode>General</c:formatCode>
                <c:ptCount val="6"/>
                <c:pt idx="0">
                  <c:v>11</c:v>
                </c:pt>
                <c:pt idx="1">
                  <c:v>9</c:v>
                </c:pt>
                <c:pt idx="2">
                  <c:v>16</c:v>
                </c:pt>
                <c:pt idx="3">
                  <c:v>27</c:v>
                </c:pt>
                <c:pt idx="4">
                  <c:v>14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888-4822-9128-DD09B284A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4403712"/>
        <c:axId val="124405248"/>
      </c:barChart>
      <c:lineChart>
        <c:grouping val="standard"/>
        <c:varyColors val="0"/>
        <c:ser>
          <c:idx val="7"/>
          <c:order val="6"/>
          <c:tx>
            <c:strRef>
              <c:f>'MU 2024 celkově'!$A$10</c:f>
              <c:strCache>
                <c:ptCount val="1"/>
                <c:pt idx="0">
                  <c:v>Celkový součet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1450747953711543E-2"/>
                  <c:y val="-2.635454857200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888-4822-9128-DD09B284A96B}"/>
                </c:ext>
              </c:extLst>
            </c:dLbl>
            <c:dLbl>
              <c:idx val="1"/>
              <c:layout>
                <c:manualLayout>
                  <c:x val="-1.6934801016088061E-2"/>
                  <c:y val="-4.266116610576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888-4822-9128-DD09B284A96B}"/>
                </c:ext>
              </c:extLst>
            </c:dLbl>
            <c:dLbl>
              <c:idx val="2"/>
              <c:layout>
                <c:manualLayout>
                  <c:x val="-2.0321761219305672E-2"/>
                  <c:y val="-3.9531822858005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888-4822-9128-DD09B284A96B}"/>
                </c:ext>
              </c:extLst>
            </c:dLbl>
            <c:dLbl>
              <c:idx val="3"/>
              <c:layout>
                <c:manualLayout>
                  <c:x val="-2.4837708156929157E-2"/>
                  <c:y val="-2.5554785334772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888-4822-9128-DD09B284A96B}"/>
                </c:ext>
              </c:extLst>
            </c:dLbl>
            <c:dLbl>
              <c:idx val="4"/>
              <c:layout>
                <c:manualLayout>
                  <c:x val="-2.0321761219305672E-2"/>
                  <c:y val="-2.635454857200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888-4822-9128-DD09B284A9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'MU 2024 celkově'!$B$10:$G$10</c:f>
              <c:numCache>
                <c:formatCode>General</c:formatCode>
                <c:ptCount val="6"/>
                <c:pt idx="0">
                  <c:v>112</c:v>
                </c:pt>
                <c:pt idx="1">
                  <c:v>99</c:v>
                </c:pt>
                <c:pt idx="2">
                  <c:v>114</c:v>
                </c:pt>
                <c:pt idx="3">
                  <c:v>122</c:v>
                </c:pt>
                <c:pt idx="4">
                  <c:v>152</c:v>
                </c:pt>
                <c:pt idx="5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7888-4822-9128-DD09B284A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03712"/>
        <c:axId val="124405248"/>
      </c:lineChart>
      <c:catAx>
        <c:axId val="1244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4405248"/>
        <c:crosses val="autoZero"/>
        <c:auto val="1"/>
        <c:lblAlgn val="ctr"/>
        <c:lblOffset val="100"/>
        <c:noMultiLvlLbl val="0"/>
      </c:catAx>
      <c:valAx>
        <c:axId val="124405248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440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29429883923274E-2"/>
          <c:y val="0.94004864066274774"/>
          <c:w val="0.83815192872271149"/>
          <c:h val="4.4144388587616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cs-CZ" sz="1800" b="1" i="0" u="none" strike="noStrike" kern="1200" spc="0" baseline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cs-CZ" sz="1800" b="1" i="0" u="none" strike="noStrike" kern="1200" spc="0" baseline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mimořádných událostí 2020 - 2025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'Ostatní činnosti'!$A$4</c:f>
              <c:strCache>
                <c:ptCount val="1"/>
                <c:pt idx="0">
                  <c:v>Požární asistence</c:v>
                </c:pt>
              </c:strCache>
            </c:strRef>
          </c:tx>
          <c:spPr>
            <a:solidFill>
              <a:srgbClr val="225E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'Ostatní činnosti'!$B$3:$G$3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'Ostatní činnosti'!$B$4:$G$4</c:f>
              <c:numCache>
                <c:formatCode>General</c:formatCode>
                <c:ptCount val="6"/>
                <c:pt idx="0">
                  <c:v>80</c:v>
                </c:pt>
                <c:pt idx="1">
                  <c:v>78</c:v>
                </c:pt>
                <c:pt idx="2">
                  <c:v>147</c:v>
                </c:pt>
                <c:pt idx="3">
                  <c:v>148</c:v>
                </c:pt>
                <c:pt idx="4">
                  <c:v>274</c:v>
                </c:pt>
                <c:pt idx="5">
                  <c:v>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4C-466E-8D61-7F476FF8AA24}"/>
            </c:ext>
          </c:extLst>
        </c:ser>
        <c:ser>
          <c:idx val="1"/>
          <c:order val="1"/>
          <c:tx>
            <c:strRef>
              <c:f>'Ostatní činnosti'!$A$5</c:f>
              <c:strCache>
                <c:ptCount val="1"/>
                <c:pt idx="0">
                  <c:v>Předlék. pomoc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'Ostatní činnosti'!$B$3:$G$3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'Ostatní činnosti'!$B$5:$G$5</c:f>
              <c:numCache>
                <c:formatCode>General</c:formatCode>
                <c:ptCount val="6"/>
                <c:pt idx="0">
                  <c:v>3</c:v>
                </c:pt>
                <c:pt idx="1">
                  <c:v>7</c:v>
                </c:pt>
                <c:pt idx="2">
                  <c:v>4</c:v>
                </c:pt>
                <c:pt idx="3">
                  <c:v>16</c:v>
                </c:pt>
                <c:pt idx="4">
                  <c:v>19</c:v>
                </c:pt>
                <c:pt idx="5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4C-466E-8D61-7F476FF8AA24}"/>
            </c:ext>
          </c:extLst>
        </c:ser>
        <c:ser>
          <c:idx val="2"/>
          <c:order val="2"/>
          <c:tx>
            <c:strRef>
              <c:f>'Ostatní činnosti'!$A$6</c:f>
              <c:strCache>
                <c:ptCount val="1"/>
                <c:pt idx="0">
                  <c:v>Asistence WCH</c:v>
                </c:pt>
              </c:strCache>
            </c:strRef>
          </c:tx>
          <c:spPr>
            <a:solidFill>
              <a:srgbClr val="C5D3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'Ostatní činnosti'!$B$3:$G$3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'Ostatní činnosti'!$B$6:$G$6</c:f>
              <c:numCache>
                <c:formatCode>General</c:formatCode>
                <c:ptCount val="6"/>
                <c:pt idx="0">
                  <c:v>40</c:v>
                </c:pt>
                <c:pt idx="1">
                  <c:v>141</c:v>
                </c:pt>
                <c:pt idx="2">
                  <c:v>309</c:v>
                </c:pt>
                <c:pt idx="3">
                  <c:v>473</c:v>
                </c:pt>
                <c:pt idx="4">
                  <c:v>588</c:v>
                </c:pt>
                <c:pt idx="5">
                  <c:v>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4C-466E-8D61-7F476FF8AA24}"/>
            </c:ext>
          </c:extLst>
        </c:ser>
        <c:ser>
          <c:idx val="3"/>
          <c:order val="3"/>
          <c:tx>
            <c:strRef>
              <c:f>'Ostatní činnosti'!$A$7</c:f>
              <c:strCache>
                <c:ptCount val="1"/>
                <c:pt idx="0">
                  <c:v>Jízda BUS</c:v>
                </c:pt>
              </c:strCache>
            </c:strRef>
          </c:tx>
          <c:spPr>
            <a:solidFill>
              <a:srgbClr val="ECEEA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'Ostatní činnosti'!$B$3:$G$3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'Ostatní činnosti'!$B$7:$G$7</c:f>
              <c:numCache>
                <c:formatCode>General</c:formatCode>
                <c:ptCount val="6"/>
                <c:pt idx="0">
                  <c:v>2</c:v>
                </c:pt>
                <c:pt idx="1">
                  <c:v>20</c:v>
                </c:pt>
                <c:pt idx="2">
                  <c:v>34</c:v>
                </c:pt>
                <c:pt idx="3">
                  <c:v>48</c:v>
                </c:pt>
                <c:pt idx="4">
                  <c:v>42</c:v>
                </c:pt>
                <c:pt idx="5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4C-466E-8D61-7F476FF8A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403712"/>
        <c:axId val="124405248"/>
      </c:barChart>
      <c:lineChart>
        <c:grouping val="standard"/>
        <c:varyColors val="0"/>
        <c:ser>
          <c:idx val="5"/>
          <c:order val="4"/>
          <c:tx>
            <c:strRef>
              <c:f>'Ostatní činnosti'!$A$8</c:f>
              <c:strCache>
                <c:ptCount val="1"/>
                <c:pt idx="0">
                  <c:v>Celkový součet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5966694891335025E-2"/>
                  <c:y val="-3.4662038753796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4C-466E-8D61-7F476FF8AA24}"/>
                </c:ext>
              </c:extLst>
            </c:dLbl>
            <c:dLbl>
              <c:idx val="1"/>
              <c:layout>
                <c:manualLayout>
                  <c:x val="-2.1696696363658768E-2"/>
                  <c:y val="-4.248344191497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4C-466E-8D61-7F476FF8AA24}"/>
                </c:ext>
              </c:extLst>
            </c:dLbl>
            <c:dLbl>
              <c:idx val="2"/>
              <c:layout>
                <c:manualLayout>
                  <c:x val="-2.2434463297721589E-2"/>
                  <c:y val="-3.6829120562556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4C-466E-8D61-7F476FF8AA24}"/>
                </c:ext>
              </c:extLst>
            </c:dLbl>
            <c:dLbl>
              <c:idx val="3"/>
              <c:layout>
                <c:manualLayout>
                  <c:x val="-2.10595788202531E-2"/>
                  <c:y val="-3.5470397344797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4C-466E-8D61-7F476FF8AA24}"/>
                </c:ext>
              </c:extLst>
            </c:dLbl>
            <c:dLbl>
              <c:idx val="4"/>
              <c:layout>
                <c:manualLayout>
                  <c:x val="-9.1809059393045579E-17"/>
                  <c:y val="-2.2514071294559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4C-466E-8D61-7F476FF8AA2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'Ostatní činnosti'!$B$8:$G$8</c:f>
              <c:numCache>
                <c:formatCode>General</c:formatCode>
                <c:ptCount val="6"/>
                <c:pt idx="0">
                  <c:v>125</c:v>
                </c:pt>
                <c:pt idx="1">
                  <c:v>246</c:v>
                </c:pt>
                <c:pt idx="2">
                  <c:v>494</c:v>
                </c:pt>
                <c:pt idx="3">
                  <c:v>685</c:v>
                </c:pt>
                <c:pt idx="4">
                  <c:v>923</c:v>
                </c:pt>
                <c:pt idx="5">
                  <c:v>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14C-466E-8D61-7F476FF8A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03712"/>
        <c:axId val="124405248"/>
      </c:lineChart>
      <c:catAx>
        <c:axId val="1244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4405248"/>
        <c:crosses val="autoZero"/>
        <c:auto val="1"/>
        <c:lblAlgn val="ctr"/>
        <c:lblOffset val="100"/>
        <c:noMultiLvlLbl val="0"/>
      </c:catAx>
      <c:valAx>
        <c:axId val="124405248"/>
        <c:scaling>
          <c:orientation val="minMax"/>
          <c:max val="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cs-CZ"/>
          </a:p>
        </c:txPr>
        <c:crossAx val="12440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Náklady na ochlazování RWY </a:t>
            </a:r>
          </a:p>
        </c:rich>
      </c:tx>
      <c:layout>
        <c:manualLayout>
          <c:xMode val="edge"/>
          <c:yMode val="edge"/>
          <c:x val="9.8590340441021499E-3"/>
          <c:y val="3.70548550166312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28434886499521E-2"/>
          <c:y val="2.0743097649878212E-2"/>
          <c:w val="0.94743130227001193"/>
          <c:h val="0.7949375381785911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'Srovnání období'!$A$5</c:f>
              <c:strCache>
                <c:ptCount val="1"/>
                <c:pt idx="0">
                  <c:v>Spotřeba vody m3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2.0495183979229881E-2"/>
                  <c:y val="-3.5494577956080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6C-427F-A6B6-829807C3E52C}"/>
                </c:ext>
              </c:extLst>
            </c:dLbl>
            <c:dLbl>
              <c:idx val="1"/>
              <c:layout>
                <c:manualLayout>
                  <c:x val="-1.915553616351711E-2"/>
                  <c:y val="6.85488205599915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6C-427F-A6B6-829807C3E52C}"/>
                </c:ext>
              </c:extLst>
            </c:dLbl>
            <c:dLbl>
              <c:idx val="2"/>
              <c:layout>
                <c:manualLayout>
                  <c:x val="-1.7071566631479854E-2"/>
                  <c:y val="-6.113028974827454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6C-427F-A6B6-829807C3E52C}"/>
                </c:ext>
              </c:extLst>
            </c:dLbl>
            <c:dLbl>
              <c:idx val="3"/>
              <c:layout>
                <c:manualLayout>
                  <c:x val="-1.9554936308476139E-2"/>
                  <c:y val="-3.18218843334240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6C-427F-A6B6-829807C3E52C}"/>
                </c:ext>
              </c:extLst>
            </c:dLbl>
            <c:dLbl>
              <c:idx val="4"/>
              <c:layout>
                <c:manualLayout>
                  <c:x val="-2.1754180533131915E-2"/>
                  <c:y val="-5.99710750441909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6C-427F-A6B6-829807C3E52C}"/>
                </c:ext>
              </c:extLst>
            </c:dLbl>
            <c:dLbl>
              <c:idx val="5"/>
              <c:layout>
                <c:manualLayout>
                  <c:x val="-1.7506738851870703E-2"/>
                  <c:y val="-3.182188433342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6C-427F-A6B6-829807C3E52C}"/>
                </c:ext>
              </c:extLst>
            </c:dLbl>
            <c:dLbl>
              <c:idx val="6"/>
              <c:layout>
                <c:manualLayout>
                  <c:x val="-1.8433941201538066E-2"/>
                  <c:y val="-1.713110984279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6C-427F-A6B6-829807C3E52C}"/>
                </c:ext>
              </c:extLst>
            </c:dLbl>
            <c:dLbl>
              <c:idx val="7"/>
              <c:layout>
                <c:manualLayout>
                  <c:x val="-3.0217558214540231E-2"/>
                  <c:y val="5.066854327938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B6C-427F-A6B6-829807C3E5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'Srovnání období'!$F$3:$M$3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'Srovnání období'!$F$5:$M$5</c:f>
              <c:numCache>
                <c:formatCode>General</c:formatCode>
                <c:ptCount val="8"/>
                <c:pt idx="0">
                  <c:v>1764.5</c:v>
                </c:pt>
                <c:pt idx="1">
                  <c:v>3697.5</c:v>
                </c:pt>
                <c:pt idx="2">
                  <c:v>1008</c:v>
                </c:pt>
                <c:pt idx="3">
                  <c:v>3587.5</c:v>
                </c:pt>
                <c:pt idx="4">
                  <c:v>1965.5</c:v>
                </c:pt>
                <c:pt idx="5">
                  <c:v>3522</c:v>
                </c:pt>
                <c:pt idx="6">
                  <c:v>2472</c:v>
                </c:pt>
                <c:pt idx="7">
                  <c:v>2672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6C-427F-A6B6-829807C3E52C}"/>
            </c:ext>
          </c:extLst>
        </c:ser>
        <c:ser>
          <c:idx val="4"/>
          <c:order val="1"/>
          <c:tx>
            <c:strRef>
              <c:f>'Srovnání období'!$A$8</c:f>
              <c:strCache>
                <c:ptCount val="1"/>
                <c:pt idx="0">
                  <c:v>Spotřeba nafty litr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'Srovnání období'!$F$3:$M$3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'Srovnání období'!$F$8:$M$8</c:f>
              <c:numCache>
                <c:formatCode>General</c:formatCode>
                <c:ptCount val="8"/>
                <c:pt idx="0">
                  <c:v>954.1</c:v>
                </c:pt>
                <c:pt idx="1">
                  <c:v>1911.5</c:v>
                </c:pt>
                <c:pt idx="2">
                  <c:v>535.5</c:v>
                </c:pt>
                <c:pt idx="3">
                  <c:v>1921</c:v>
                </c:pt>
                <c:pt idx="4">
                  <c:v>1047.2</c:v>
                </c:pt>
                <c:pt idx="5">
                  <c:v>1902.1</c:v>
                </c:pt>
                <c:pt idx="6">
                  <c:v>1330.5</c:v>
                </c:pt>
                <c:pt idx="7">
                  <c:v>1428.5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6C-427F-A6B6-829807C3E52C}"/>
            </c:ext>
          </c:extLst>
        </c:ser>
        <c:ser>
          <c:idx val="2"/>
          <c:order val="5"/>
          <c:tx>
            <c:strRef>
              <c:f>'Srovnání období'!$A$4</c:f>
              <c:strCache>
                <c:ptCount val="1"/>
                <c:pt idx="0">
                  <c:v>Počet cisteren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'Srovnání období'!$F$3:$M$3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'Srovnání období'!$F$4:$M$4</c:f>
              <c:numCache>
                <c:formatCode>General</c:formatCode>
                <c:ptCount val="8"/>
                <c:pt idx="0">
                  <c:v>211</c:v>
                </c:pt>
                <c:pt idx="1">
                  <c:v>456</c:v>
                </c:pt>
                <c:pt idx="2">
                  <c:v>126</c:v>
                </c:pt>
                <c:pt idx="3">
                  <c:v>440</c:v>
                </c:pt>
                <c:pt idx="4">
                  <c:v>244</c:v>
                </c:pt>
                <c:pt idx="5">
                  <c:v>438</c:v>
                </c:pt>
                <c:pt idx="6">
                  <c:v>309</c:v>
                </c:pt>
                <c:pt idx="7">
                  <c:v>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B6C-427F-A6B6-829807C3E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700672"/>
        <c:axId val="180702208"/>
        <c:extLst>
          <c:ext xmlns:c15="http://schemas.microsoft.com/office/drawing/2012/chart" uri="{02D57815-91ED-43cb-92C2-25804820EDAC}">
            <c15:filteredBa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'Srovnání období'!$A$6</c15:sqref>
                        </c15:formulaRef>
                      </c:ext>
                    </c:extLst>
                    <c:strCache>
                      <c:ptCount val="1"/>
                      <c:pt idx="0">
                        <c:v>Náklady voda Kč</c:v>
                      </c:pt>
                    </c:strCache>
                  </c:strRef>
                </c:tx>
                <c:spPr>
                  <a:solidFill>
                    <a:srgbClr val="00B0F0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'Srovnání období'!$F$3:$M$3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'Srovnání období'!$E$6:$K$6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79146</c:v>
                      </c:pt>
                      <c:pt idx="1">
                        <c:v>63522</c:v>
                      </c:pt>
                      <c:pt idx="2">
                        <c:v>114622.5</c:v>
                      </c:pt>
                      <c:pt idx="3">
                        <c:v>31248</c:v>
                      </c:pt>
                      <c:pt idx="4">
                        <c:v>111212.5</c:v>
                      </c:pt>
                      <c:pt idx="5">
                        <c:v>78620</c:v>
                      </c:pt>
                      <c:pt idx="6">
                        <c:v>140880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3-0B6C-427F-A6B6-829807C3E52C}"/>
                  </c:ext>
                </c:extLst>
              </c15:ser>
            </c15:filteredBarSeries>
            <c15:filteredBa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'Srovnání období'!$A$9</c15:sqref>
                        </c15:formulaRef>
                      </c:ext>
                    </c:extLst>
                    <c:strCache>
                      <c:ptCount val="1"/>
                      <c:pt idx="0">
                        <c:v>Náklady nafta Kč</c:v>
                      </c:pt>
                    </c:strCache>
                  </c:strRef>
                </c:tx>
                <c:spPr>
                  <a:solidFill>
                    <a:srgbClr val="FFC000"/>
                  </a:solidFill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'Srovnání období'!$F$3:$M$3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  <c:pt idx="5">
                        <c:v>2023</c:v>
                      </c:pt>
                      <c:pt idx="6">
                        <c:v>2024</c:v>
                      </c:pt>
                      <c:pt idx="7">
                        <c:v>2025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'Srovnání období'!$E$9:$K$9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28220</c:v>
                      </c:pt>
                      <c:pt idx="1">
                        <c:v>23852.5</c:v>
                      </c:pt>
                      <c:pt idx="2">
                        <c:v>49699</c:v>
                      </c:pt>
                      <c:pt idx="3">
                        <c:v>13923</c:v>
                      </c:pt>
                      <c:pt idx="4">
                        <c:v>49946</c:v>
                      </c:pt>
                      <c:pt idx="5">
                        <c:v>43982.400000000001</c:v>
                      </c:pt>
                      <c:pt idx="6">
                        <c:v>71626.2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B6C-427F-A6B6-829807C3E52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4"/>
          <c:tx>
            <c:strRef>
              <c:f>'Srovnání období'!$A$7</c:f>
              <c:strCache>
                <c:ptCount val="1"/>
                <c:pt idx="0">
                  <c:v>Ujeté km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8382352941176471E-2"/>
                  <c:y val="-3.8186157517899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B6C-427F-A6B6-829807C3E52C}"/>
                </c:ext>
              </c:extLst>
            </c:dLbl>
            <c:dLbl>
              <c:idx val="1"/>
              <c:layout>
                <c:manualLayout>
                  <c:x val="3.8947065923328928E-3"/>
                  <c:y val="6.36435958631662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6C-427F-A6B6-829807C3E52C}"/>
                </c:ext>
              </c:extLst>
            </c:dLbl>
            <c:dLbl>
              <c:idx val="2"/>
              <c:layout>
                <c:manualLayout>
                  <c:x val="-2.3284313725490252E-2"/>
                  <c:y val="-3.1821797931583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B6C-427F-A6B6-829807C3E52C}"/>
                </c:ext>
              </c:extLst>
            </c:dLbl>
            <c:dLbl>
              <c:idx val="3"/>
              <c:layout>
                <c:manualLayout>
                  <c:x val="-1.9860068586317291E-2"/>
                  <c:y val="-3.818615751789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6C-427F-A6B6-829807C3E52C}"/>
                </c:ext>
              </c:extLst>
            </c:dLbl>
            <c:dLbl>
              <c:idx val="4"/>
              <c:layout>
                <c:manualLayout>
                  <c:x val="-2.5735294117647058E-2"/>
                  <c:y val="-2.8639618138425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B6C-427F-A6B6-829807C3E52C}"/>
                </c:ext>
              </c:extLst>
            </c:dLbl>
            <c:dLbl>
              <c:idx val="5"/>
              <c:layout>
                <c:manualLayout>
                  <c:x val="-2.1121367128379025E-2"/>
                  <c:y val="-3.8186157517899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6C-427F-A6B6-829807C3E52C}"/>
                </c:ext>
              </c:extLst>
            </c:dLbl>
            <c:dLbl>
              <c:idx val="6"/>
              <c:layout>
                <c:manualLayout>
                  <c:x val="-1.7518248175182476E-2"/>
                  <c:y val="-3.1821797931583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B6C-427F-A6B6-829807C3E52C}"/>
                </c:ext>
              </c:extLst>
            </c:dLbl>
            <c:dLbl>
              <c:idx val="7"/>
              <c:layout>
                <c:manualLayout>
                  <c:x val="-9.7323600973236047E-3"/>
                  <c:y val="-9.546539379475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6C-427F-A6B6-829807C3E52C}"/>
                </c:ext>
              </c:extLst>
            </c:dLbl>
            <c:spPr>
              <a:noFill/>
              <a:ln>
                <a:noFill/>
              </a:ln>
              <a:effectLst>
                <a:outerShdw blurRad="50800" dist="50800" dir="5400000" algn="ctr" rotWithShape="0">
                  <a:schemeClr val="accent2"/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'Srovnání období'!$F$7:$M$7</c:f>
              <c:numCache>
                <c:formatCode>General</c:formatCode>
                <c:ptCount val="8"/>
                <c:pt idx="0">
                  <c:v>1793</c:v>
                </c:pt>
                <c:pt idx="1">
                  <c:v>3877</c:v>
                </c:pt>
                <c:pt idx="2">
                  <c:v>1071</c:v>
                </c:pt>
                <c:pt idx="3">
                  <c:v>3740</c:v>
                </c:pt>
                <c:pt idx="4">
                  <c:v>2074</c:v>
                </c:pt>
                <c:pt idx="5">
                  <c:v>3777</c:v>
                </c:pt>
                <c:pt idx="6">
                  <c:v>2661.5</c:v>
                </c:pt>
                <c:pt idx="7">
                  <c:v>2857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B6C-427F-A6B6-829807C3E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700672"/>
        <c:axId val="180702208"/>
      </c:lineChart>
      <c:catAx>
        <c:axId val="18070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0702208"/>
        <c:crosses val="autoZero"/>
        <c:auto val="1"/>
        <c:lblAlgn val="ctr"/>
        <c:lblOffset val="100"/>
        <c:noMultiLvlLbl val="0"/>
      </c:catAx>
      <c:valAx>
        <c:axId val="180702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07006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9486027476563959"/>
          <c:y val="0.91330093590517936"/>
          <c:w val="0.39551683046918662"/>
          <c:h val="5.754308157780993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03.09.2025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40827-B95C-F5EA-8252-4CA4D4192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0878A3C-2312-E43C-24AC-51A9DBE17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BD868D5-DC59-6B96-50AC-494BF3BA8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59F896-47C0-570E-0214-C46DE967B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28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F6E86-109E-0D07-F3F3-99109311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EC5EB61-B058-2796-8EE8-EF17F6051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2C60920-3628-0CED-3E8C-188DC838E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028FAFE-6FF1-4930-5F66-9C8A203BD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388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7987B-982A-0552-AFE0-822722AE8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681675-99F5-4996-888D-CD7A9F43F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F33E7F8-FA91-30CE-9534-FCC520BF3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92D79A-5AEE-4FD8-25F1-93B02B56E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28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5EEC-549B-BCBC-68B1-39FDCBA7F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2D134D0-154A-4AD9-5629-3D460B8CA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CB4320-728A-2CA6-55F4-EA4EED395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F40C06-5B94-00C8-7451-7529C0BEE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6498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9A478-7EB4-EE13-AEEB-6960B156D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5E72BAA-4DA7-0C62-1CAD-1913CFE5E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D4AA08-F921-914D-0F14-708053B4A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81035C-98BE-422F-DAB3-E8BCDBA401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12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40A5-4AD7-19FC-3F4D-C3B005C46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F562CAA-07D1-F466-9AEF-82ECFE679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8386DF7-6280-834D-AD01-1810814DC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CF35D4-B86D-272A-219E-459C3B118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517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843D-5416-BB52-AD36-98BA35CEC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D8F67E9-89CE-B4A2-7C7A-D379B954F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5A100E6-A326-AB07-82B0-8FAFEB90E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02A1A8-CF10-832B-B82E-766FCA0387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362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4AF85-C649-4DB7-A02A-8CDF643A5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FA9D42D-9E88-4708-B3BF-CFA974CEA0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AE53812-F905-D555-9FAA-06683942D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7B5FF53-8B3E-59A8-EF26-8336C89B4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6955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DF371-EE9F-3160-613A-D169B3D00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D00AD66-9F23-4CEE-16FB-52E5D1E8D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903DA46-1D4F-49F5-445E-9C5691C2D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930D6E-8EE1-776C-A955-E582A032F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264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A1A6F-663B-68EF-492D-EC38D8C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7E35CF-4132-B2DC-218B-E5BFC76AA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74DC97-783C-D3EE-D2AF-AF2F887ED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3B125-E3C1-6F6A-AE6C-ABC1FFBFB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257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A52D-E7A3-E842-2EFD-827A4941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A8AD67-479C-5A6B-46D4-4A424C0A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95DA0D-7116-D06A-B2B0-2B8981AA5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E909E1-BE32-3A8F-88CB-3538FC34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794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0BD80-1725-ED5E-F7BC-76BABFFEC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46D97E2-BFC4-7D14-0DDC-3B911E781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F0DC31D-19A2-D8E5-5752-81436C6BE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C206B2-B78D-8C6E-A427-C7B63AED7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975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27859-B1A8-9AE3-BC70-E5F86BDA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36F6C88-0362-2AAF-625D-BA4B6FDCF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9458775-CF16-1043-8689-6AA3122D7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0F73D3-A03A-3E0C-C83D-9BF13F4CF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380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206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4A437-26A9-65B3-218F-CFBEC107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CC74A0C-40A5-3262-422B-22C76EB2D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FEAEF14-669D-9485-8785-0DAF0611F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A1A1DE-E47F-F3BB-D944-94B9C07403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3362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3F2BD-1E15-2F6B-197F-ADC43AE0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6B094CC-347A-FF2C-2659-A39500F7A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CB8956D-BFA1-F60E-B769-6F17EBEE1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5EC84F-86EF-029D-2767-DA695631E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9422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9C58-DECA-ACE6-007E-1665A7989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79544D-3256-A6FF-BD77-CBB4630FF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4322C54-8EB3-55D7-6C2B-675E9306A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633AC0-56DD-3A31-05D9-AA793501D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177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8872A-86AF-4E73-8F0A-E5981C78E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BDE032F-0A03-EA45-2AB8-79A6BAC55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9BA80D-3A09-0DFF-F38E-DEBA10881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72B925-CA5A-59F0-7C8D-9178126B4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8245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047A-FAEE-C55B-A55A-75F0CD9E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0EEAF7F-C28D-BB36-A367-4EC0118C4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3DFE53F-4AA5-88C5-B6D3-8C32D5D2A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C542CB-ECBE-6A67-941B-DE6DDBEA6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43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1F05-C73A-77C7-C619-BDF5E0C75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AB79511-8D4B-C709-AED1-05BCCA437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4AAB69C-E3BA-9DC9-146C-A3F3C711E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E70875-6692-6A7A-E697-C0EC69A9C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3303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FB02-EFB3-606F-B84B-675F7832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FC325B1-FC7E-5027-8C94-ED69099D4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910500D-F845-BE55-875A-1AF768DAC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1E14FA0-2F49-A75C-1F9B-6B4CF4877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4623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0F266-8C5A-FFC5-5140-9B2163952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A9DBAFD-5DB6-3EF3-6E98-EA5E3D767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7978ABA-8549-3F8D-2D0B-5DE1CD105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B2537F-3039-F0BE-2660-92D8F6EA1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92628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582E-45E2-4B73-F693-D2A345731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6412016-5EEE-8395-F4B8-B459F456A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079E480-AAE6-F971-0C3E-620BBD827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0532BA-9E47-96C3-1181-E6D1F49DF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7204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3C67-4CF8-8D3F-C5ED-62BE123C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49EF376-AAC8-D72E-4308-B84D86246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93CA554-FD8F-CF3D-9B29-1549D4B3C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33BAD6-E4B2-BDA4-F388-30CB95EAE2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345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F6C60-1402-6B17-831F-166D5160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CA509C9-D284-8942-88B0-BAB302B4E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117C3A3-C683-437B-69C8-DDD962316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D0A965-0D71-DDC7-FA10-323B804F64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428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F9EF3-8BA5-71A1-432A-8F402AB8A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C6FD3AC-31FD-6AA5-94CC-6FF1A8FB5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92D685E-2C8E-32E1-9AB4-C6E9C617F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9FE116-F923-E2A9-BDF0-6B2293A8DD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5566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9DEE1-EB2B-F1DA-CA45-61647FEE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D0EF162-A6FE-9AAA-C5FA-C052B411E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A33259F-78B6-34BB-BE51-4A351A10E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9ED2A4-07D4-5CF5-A4B8-3AFF4C0130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962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965EF-CE78-F42B-4C7F-5166BA6E1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692191C-07A1-B1BA-978D-6A7D2E91B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693A256-B06C-0DC2-7FE8-2B5B2069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ECEED6-5E2F-5AC0-C4C9-B2F6063371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177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E4B0A-E6F6-129E-DA23-634885E57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47B3432-DB83-1621-DDC6-6ECD166EB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4EADAB7-115E-476C-C30C-8C7C0E662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444222-ADFB-53CA-A9DB-1A8752956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5454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D9BB-5ADE-0450-EFDB-79CEC078B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8DEC48C-E95C-6131-A4C3-DD0C51465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87BCE1-061B-BE21-8E16-987D17088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01D4DA-529F-0F9A-6D57-E410CED57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89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6D89-5549-616A-7687-4C8074852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D62C5D6-6C8C-73C1-3659-BE9629AC0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BC5AB82-AA8A-02E1-D214-E7C3B6017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BD06A9-DD1A-6BEB-6C06-D7CC968A4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3076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28ACA-C346-282F-9E79-1AC182F6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2D3D76E-1E6D-8A32-432D-90650C579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E63AC54-1634-64DB-CDB4-038F7C138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F06A39-1C34-7EC0-C465-67E8A1529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173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1A671-25E2-8FDA-D965-433B660B7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9E8AEAE-2257-0198-6D47-1A648BD4A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DCBAE0A-BAC8-CAE9-165C-51B7808F9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BEFAB8-B6B5-D11D-9543-8860B4F6C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6936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795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06EF6-A3A8-675E-79A4-5BD57764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150C389-C7C7-EBF7-981B-2E5B1F016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E4BA0BD-3D73-D763-F50E-9148029AC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9B338B-9D1B-3052-43D1-9EC4816A08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3378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678E-84E5-B3E3-6407-E772154E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FEC22B5-BB77-5271-F6EB-B4F5CD29C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5374519-B156-3E23-6092-63C11FCCB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001E68-916E-31A6-EA94-2C213B52E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5752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F28C6-5862-6058-FDD7-2086A8C57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1C72D73-FBDB-B452-73EE-5606C3BB3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8B389B7-44F2-2E45-33C9-0F89E6C0E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5F33B54-00BE-52E2-849F-C1DC1C732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06557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ACE1-B065-755C-8B21-52D6CDF5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67C25B2-C2E2-034C-DF70-B607DD110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A8D0426-B93B-E3CE-E738-271775C19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EE644C-FC66-C52A-30DD-5426E7DDF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6552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0CAC-00C5-51F3-6201-713BBD74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A74CD10-F8DC-87CA-3D27-BE4771AB09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59E22C7-CD66-0E0E-F64F-356DBD148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77CF77-1AE6-CB33-B4A3-3DB8B6708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87395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D4ABF-43B9-5BC9-3CE8-0A240D8C9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39C495A0-2CA7-B5DC-5BD1-A285D086C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1583093-6E8C-F809-5AD6-EBAE138E5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A3DE64-195A-2C22-ABC8-95D4568A7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0129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90BC1-2826-A652-E197-DDC605DC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BBF6666-FFA6-C3E0-2D22-7847949B2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079737C-0840-4C77-A365-B0C096500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7BE00C-A88C-7597-BE71-27DC58D9A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25041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20134-70E9-25C2-9635-09DE1B68E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F71BC62-9CCE-3D5E-671F-8A74CD728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94B8857-E2FC-8652-D1EB-109F74BC5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21A982-AE97-9C58-EFF4-AFD2F9CE6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9071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3A103-95DE-70FF-96A8-D64148D4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839A6CE-F509-A891-F20C-FFAE20CF1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E71F78-ACCF-CF7B-25D2-F757B9F08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* k 1.9.2025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DC3748-1E80-54E9-2230-79CF035D6F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2473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20EF-AFE4-D85E-2A18-3CB4209E2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23F3FB9-6A0F-9880-3690-7C9C7F8A5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50673E-5BB1-4961-1C76-67997E9EB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* k 1.9.2025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9568354-8E43-44E2-1DF4-82770ECC7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454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5DCB-1BA2-C917-19B2-E1126222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CF3D01-1007-F12A-5FAB-AEC4C2BB4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87F8851-D297-9B52-1152-321077422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cs-CZ" dirty="0"/>
              <a:t>* 2denní Workshop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DE35F8-96D2-A66E-E623-D9F297871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1136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5ABF-76B6-05A8-8998-0633152A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B784FC0-F40E-5641-A881-14CADE001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D7408F3-B7E9-E291-ECA8-C114647D7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2DF5D3-E068-1734-9047-2AEC8E1F9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8413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6044D-C4D2-CEE3-78D3-B9D16D08A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4B3B11-BB27-7BD9-2B76-00A9DE308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9EF7E6F-D28D-C375-E2F8-8A94BFD13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4E68EA-BCF7-9770-7ED4-5579943AB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0551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83285-7369-333E-E304-D946D6B8A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BF638B3-8290-2F96-7623-66B198687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BEC3EDB-6858-3F6B-715A-79E87584C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944AF2-55A0-1705-EE95-D56BEF24D9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25248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F5313-8FFD-701A-748E-0A528EB4B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FD0F07E-7E1B-321F-6B9A-403D53C97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2A0DC46-0F9C-2ED0-CA7F-6D485F9B2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514424-A73E-45A6-92B3-E2F955079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779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B54FB-A9E8-EF49-C7CC-01B45843A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D98EB1-5CC0-FB35-9C0C-8AC7D9006D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37E7303-837E-63BC-8CCC-BA1DDF23E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0ED1EB-4524-75F8-8D44-CD56D13B5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3502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78EAA-4338-3A1F-1695-66A08066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A5D89E4-9F7B-6955-339A-04E691E97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7E78034-2146-8424-24C3-4470C07DB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DC7849-3067-5AC2-E328-9F9F9E2CB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4770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C9EA-7E90-973E-C118-34D4E65D2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AAF1DF8-835B-8B6E-FF50-5E17AAC4D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A1DA9E2A-BEEF-FFDC-7079-20539AA73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E99E3F5-1DFD-F4E9-DBD6-31198B317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9466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E513F-ED27-B726-2673-8F24A4543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C1006B3-7FBA-26B7-4EF6-39301AC39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268D8C4-82B5-F684-7CA0-070AA15C4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1EEF88-D715-3D9F-78BC-58AB594E9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422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C8896-75FD-B1AE-5495-BB542D33C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4E0B83A-9FEC-F32B-2690-11115197B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C638E3E-DDF6-5FE6-F3F5-C1961AFA0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A0473FC-9A1D-CC7C-9A9B-D11005BD3E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662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854C8-B7F3-712E-226C-8E4635593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89E8AD-3DF5-44EC-0354-0A505EA7A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177A808-CF72-438D-38DF-6E084FC20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280B786-B3CC-78F7-D127-9D9ACD656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5655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03.09.2025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mailto:bd@airport-ostrava.cz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hyperlink" Target="Video%20Birdstrike.mp4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7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42.JP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5" Type="http://schemas.openxmlformats.org/officeDocument/2006/relationships/chart" Target="../charts/chart1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Relationship Id="rId5" Type="http://schemas.openxmlformats.org/officeDocument/2006/relationships/chart" Target="../charts/char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Relationship Id="rId5" Type="http://schemas.openxmlformats.org/officeDocument/2006/relationships/chart" Target="../charts/chart3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6" Type="http://schemas.openxmlformats.org/officeDocument/2006/relationships/image" Target="../media/image51.png"/><Relationship Id="rId5" Type="http://schemas.openxmlformats.org/officeDocument/2006/relationships/hyperlink" Target="https://aircraftrecovery-training.com/training-schedule/" TargetMode="Externa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03.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02. 09.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2A022-3A53-0086-A467-A768D717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DE7BDD6-7BCE-7B6D-3CA5-8555346624F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28A6A71-B99A-DBB1-2831-035FA3B67C5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6A19DF8-A5EA-2BFC-EBD7-A07B9F8C9CA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C15045-73A9-E37D-4E27-67DE3DEF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FEF869B-F093-A0AB-27DC-C9EEE058810A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28. 06. 2025 Prasklá guma / Defekt Pneu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1171,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 mezi TWY C a TWY 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Letadlo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po přistání zahlásilo na TWR , prasklou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pneumatiku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na předním kole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Na místo přivolání hasiči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Letadlo nemohlo samovolně odtaxovat,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bylo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hasiči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odtaženo na vozíku na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Dráha ani letadlo ne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bylo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 poškozeno,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bez zranění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65EEE78-6C0E-69A6-CA36-2D415888B88A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TWR,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16F891-432E-F7F3-E301-41F063944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570" y="2534578"/>
            <a:ext cx="3919456" cy="3870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4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45CB-C8F8-0989-E55D-2F5C8713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213D202-5486-A435-9B7D-2AB47F9C5BD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1E69C52-D8F0-912A-EAFF-5CFD2B8EB46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B3B10F4-C415-FAAD-6E76-299B79AE35F5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3BBF84-6281-8B1C-CCE3-214F6B90F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2C9BDBA-78C2-D1D0-BAA9-FEDE23F29F26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80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28. 06. 2025 Technická závada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1172,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RWY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Minutu po vzletu ohlásil pilot vibrace motoru, s tím že se vrací na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 Povoleno přistání bez omezení, 2 další ULAC odkloněny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Vyhlášena MP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Přistání bez problémů, po přistání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pilot uvolnil dráhu na TWY G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Pilot nehlásil žádné další problémy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Ukončena MP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6AFB53-CE73-449B-0B9B-10C22B43A5AA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TWR, HZS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88923E7-6F2C-17DE-AB7B-C98E6D55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467" y="3210020"/>
            <a:ext cx="6164165" cy="324235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378B92B-289D-832F-F2C0-134D7D64D03B}"/>
              </a:ext>
            </a:extLst>
          </p:cNvPr>
          <p:cNvSpPr/>
          <p:nvPr/>
        </p:nvSpPr>
        <p:spPr>
          <a:xfrm>
            <a:off x="9114503" y="4699819"/>
            <a:ext cx="1091381" cy="2949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CF1431B-A32B-7EDD-0FB2-DA5FA22339EE}"/>
              </a:ext>
            </a:extLst>
          </p:cNvPr>
          <p:cNvSpPr/>
          <p:nvPr/>
        </p:nvSpPr>
        <p:spPr>
          <a:xfrm>
            <a:off x="11179277" y="4532671"/>
            <a:ext cx="245807" cy="1671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3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35C39-7153-B30C-6769-A9D8ABDA0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B3FDDAC-6D88-F8FF-5ECC-CA39A8E0EB9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17A721F-B7FD-F12F-5BBA-5156C35334E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D56C284-A2C6-6554-F644-6F6B0C94910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109C3E9-C0E6-AB36-6D53-D1DE1416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3F87C22-E291-FECE-055E-3CA71B32FF61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988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07. 07. 2025 Pád palety z VZV (neshoda)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1181,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Cargo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terminál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Při převozu z haly k letadlu, vysokozdvižný </a:t>
            </a:r>
            <a:b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vozík najel na nerovnost v cestě, a dvě palety</a:t>
            </a:r>
            <a:b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se vysypaly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Palety byly zpět zkompletovány a označeny </a:t>
            </a:r>
            <a:b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křížkem a vykřičníkem na labelu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Došlo k poškození několika kusů zboží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6870B7-D156-B442-8076-D9C500C6D422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E1807E-AC54-38CF-3B90-B8526919B6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89" y="1548109"/>
            <a:ext cx="3905143" cy="5206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3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7F55-6229-9EE3-A78F-104548CD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2AF0785-794C-FE02-3F91-D64515C6C75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1409A1F-1F79-E9EF-26E3-540890789CE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04C703F-3FA5-7B88-340B-902D6AA2837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073CBB-E59F-6A48-E6F4-F1C039684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AECFB5-0D63-0E6E-1FAC-12C2EF7F4ED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19. 07. 2025 Technická závada letadla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83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Po přistání letadla oznámil PIC problém / neschopnost pojíždění (svléknutá pneumatika)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Zajištěna technická asistence za účelem odstranění letadla (HZS)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ontrola RWY (VPL)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schopná po cca 20 minutách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A241F2-368C-5105-CD47-2171CA8D73C0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TWR, HZS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353BF6-BC25-8F21-D61B-1755F1313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878" y="4605572"/>
            <a:ext cx="4432935" cy="17991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438292-D853-C2FF-D724-D6E75A07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3870" y="3632395"/>
            <a:ext cx="2800350" cy="2772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9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E2A44-0F00-B85C-D358-0F2BA4FD4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F36110-8CE7-7189-A480-0AB2BFC96F93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227D6C0-6B19-2367-B2FC-608FDB002D0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A5DA008-3F94-EC46-4381-DCF27FCA8AF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8E6175-E7DF-13C2-3D33-676A0BCA8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B3D7B92-C0B0-0720-E3D1-4F15BC275758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21. 07. 2025 Zvedlý panel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84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Zvednutý panel na RWY mezi TWY B a C (přibližně v úrovní Elmontexu)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Došlo k omezení místního provozu 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858712B-C0C1-44BC-A17C-77EC5FB20D3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ÚSM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9D03DE6-8277-AE05-4560-90848FE16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802" y="3238133"/>
            <a:ext cx="4890135" cy="290486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1B26216-D93E-FAB3-488B-5F358EFEE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763" y="3226634"/>
            <a:ext cx="3600450" cy="2916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7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1FFF7-5C72-49F7-27C7-F73A03A4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73B883C-3DC0-FAB7-2E0D-07E64433EE8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DA916B2-1541-B1B1-4799-F68186A9085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18BC264-1A49-09E7-8AAD-2B419379211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360686-0E05-8BE9-7D2A-7DCC39C98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EF4E1C-C9B1-E520-7C34-DBCC200E2C26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24. 07. 2025 </a:t>
            </a:r>
            <a:r>
              <a:rPr lang="pl-PL" sz="2800" b="1" u="sng" dirty="0">
                <a:cs typeface="Tahoma" pitchFamily="34" charset="0"/>
              </a:rPr>
              <a:t>Úraz – Cestující sražená dveřmi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1185, Místo: Příletová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	Sražení cestující automatickými dveřmi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Dveře se zavřely po uplynutí časového intervalu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Čidlo dveří nereagovalo na průchod cestujícího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Sepsaná formální stížnost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DEF2CF-0921-3A39-184C-F2FFBC04DA45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Vyřešemo ÚBL, ÚSM, MaO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3199B5E-AD7B-8814-7FE8-B93F22AC21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31" y="1548109"/>
            <a:ext cx="3075485" cy="5090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35653-3ADC-C257-17EB-AD82FD07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4BFAB6D-BDA3-4087-73BA-1FE5E858C56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D07EA1-EC62-2A1B-EE1F-079A7BCE66C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11B7748-2525-C390-75B4-5FFF6BBA94B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E2B2BF-7C94-CBF4-456B-1C0C85DEE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632DB0-B7B7-C812-6C17-4F1CB1E7FC67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07. 2025 Únik hydraulického oleje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1187, Místo: APN S3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	</a:t>
            </a:r>
            <a:r>
              <a:rPr lang="pl-PL" sz="2800" dirty="0"/>
              <a:t>Porucha manipulačním prostředku Loader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Jednalo se únik cca 2l oleje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Pod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Loaderem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byly zanechaný sorpční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rohože pro případné dalšího úniky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05E9ECD-0454-5967-9EE3-80243FAAAB25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HZS, handling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C274F9-3F63-F118-C3ED-2F88CD9E5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209" y="1548109"/>
            <a:ext cx="4566568" cy="25686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0074F6C-DD5C-0E48-6135-11684D41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041" y="4202274"/>
            <a:ext cx="4566568" cy="25686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18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BA408-CDBA-B4C8-73A9-0E83F2D7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B02AF03-6CC9-198C-78EB-F012B998147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B4BA45A-E937-45EB-A146-62D231B7A89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BB0DD4C-DADC-FAB9-6747-751B1F2253B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C1B304-B737-F4DC-73ED-8052D0FD7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A3F871-B804-4D0D-8B04-B77755C1A863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13. 08. 2025 FOD – Nafukovací balonek 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1196, Místo: TWY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Nalezeno FOD na křížení TWY F a TWY A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před trafostanicí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Jednalo se o balónek s potiskem Máša a Medvěd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Všechny kusy balónku uklizeny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Provoz neovlivněn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BC902C4-8C80-B1CB-EA46-0E260B85E57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A29D953-13B3-F1CB-B26D-EA4F5FB311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52" y="1557339"/>
            <a:ext cx="3746258" cy="4995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7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3D13-244D-6DDE-C122-C14B38D6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40404CA-53A2-5C3D-E3D9-2E8FF6874A8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DB444C1-DF91-3143-EF7C-95DF3E52813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A09966E-679E-0A59-ED85-E252C840DAC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A37192-6F6C-8FB4-5E7D-0BC468727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6FCF21-D67A-30A1-D411-C7D13FB3E73E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22. 08. 2025 FOD – IAC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1197, Místo: IAC (lakovna)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plochách kolem budovy lakovny bylo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nalezeono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FOD (papíry, polystyren atd.)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Ihned po zjištění byly zbytky materiálu odstraněny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E2C547-3369-2D85-5AB7-7FFC83A7406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IAC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C1BE97A-03DC-C39C-BAE1-99A3F6D3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61" y="3758846"/>
            <a:ext cx="3362632" cy="252197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5E006F2-CE8E-290F-915A-BEF592323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297" y="3758846"/>
            <a:ext cx="3362632" cy="25219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64144F2-AE87-E44C-F11A-151ED3A9C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433" y="3213450"/>
            <a:ext cx="2300528" cy="3067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0585E-9F21-3A7A-A754-9ED200E7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1F98DE8-1658-A908-2848-48470D553AF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D1C49E-FD7B-6D48-DE67-4DDB273F911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17F0704-2874-6156-0B6E-D75189BC655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0ECEE6-EBD6-6CC0-053B-DE41D0EEA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0FDE0B-316E-ED5F-8E2F-B7EEB14BA4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28. 08. 2025 Výtluk – uzavřené letiště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1202,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Uzavřené letiště z důvodu nutné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opravy VPD od 07:10 hod.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Oprava výtluku. č. 157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Letiště otevřené v 07:27 hod.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725CA10-66ED-C4F6-6ED5-E2B8143544E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5FBEAA-54C8-44B0-592F-8629E4B35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810" y="1664987"/>
            <a:ext cx="3686714" cy="4915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06. 2025 – 01. 09. 2025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BD19-2F64-8551-C016-DBA4BEA0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4D9EE98-4DAE-07F5-4F8E-C683F30AFFE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DCA877-5EDA-679C-0F5B-A10EDF15EF8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9463CE6-E8F6-C81D-2DA2-34481CC2F90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47CE2C-0202-C396-199B-6EB6B056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123CBEB-7F21-61D8-44B9-D633770F5C07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Hlášení události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D3F215-D54F-F474-C83C-7687B2955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2" y="1625398"/>
            <a:ext cx="5355022" cy="5036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016772-6138-A442-6833-476CA657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777" y="1569001"/>
            <a:ext cx="6176820" cy="276801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5B8D70-6961-CE23-C51C-03638AE6BEED}"/>
              </a:ext>
            </a:extLst>
          </p:cNvPr>
          <p:cNvSpPr txBox="1"/>
          <p:nvPr/>
        </p:nvSpPr>
        <p:spPr>
          <a:xfrm>
            <a:off x="5621483" y="5119055"/>
            <a:ext cx="6522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Bezpečnostní dispečink: </a:t>
            </a:r>
            <a:r>
              <a:rPr lang="cs-CZ" sz="2000" b="1" dirty="0"/>
              <a:t>tel: 597 471 150 (151)</a:t>
            </a:r>
            <a:br>
              <a:rPr lang="cs-CZ" sz="2000" b="1" dirty="0"/>
            </a:br>
            <a:r>
              <a:rPr lang="cs-CZ" sz="2000" dirty="0"/>
              <a:t>Bezpečnostní dispečink: </a:t>
            </a:r>
            <a:r>
              <a:rPr lang="cs-CZ" sz="2000" b="1" dirty="0"/>
              <a:t>mob: 602 382 151</a:t>
            </a:r>
          </a:p>
          <a:p>
            <a:r>
              <a:rPr lang="cs-CZ" sz="2000" dirty="0"/>
              <a:t>Bezpečnostní dispečink:</a:t>
            </a:r>
            <a:r>
              <a:rPr lang="cs-CZ" sz="2000" b="1" dirty="0"/>
              <a:t> e_mail: </a:t>
            </a:r>
            <a:r>
              <a:rPr lang="cs-CZ" sz="2000" b="1" dirty="0">
                <a:hlinkClick r:id="rId7"/>
              </a:rPr>
              <a:t>bd@airport-ostrava.cz</a:t>
            </a:r>
            <a:r>
              <a:rPr lang="cs-CZ" sz="2000" b="1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F9E1-2D23-7AAA-8EF9-400C90BF8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AAA7C9A-BFC7-B509-33A9-F190968A187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F1C679D-A074-FBD4-3094-EADEFCBD9F1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5A0DEFD-7A4C-E51C-D5DA-238C4C4F590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355462-8AD4-F92B-103A-113D3B0D2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5B507B-9EE7-5CEA-39F0-B58D84B25F8C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Vyhodnocení výkonnosti externích subjektů za r. 3Q/2025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A1D5D8B-B9DB-7120-72FD-B2938340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323" y="1544010"/>
            <a:ext cx="3381375" cy="5114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5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C6425-CF40-8290-4D5A-E5063678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50C325E-96B8-54FC-56A4-83ABF48BF79B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subjekty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D95E8-F564-FE6A-C72B-45E64DCB56D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150E285-3C75-F42A-70C9-47232F731B0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DF6025-D924-9456-7771-58DF8777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04669E-09FC-7E17-71AB-1079C2188A42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Program externích auditů pro r. 2025</a:t>
            </a:r>
          </a:p>
          <a:p>
            <a:pPr algn="ctr" defTabSz="900113">
              <a:spcAft>
                <a:spcPts val="500"/>
              </a:spcAft>
            </a:pPr>
            <a:endParaRPr lang="cs-CZ" sz="2800" b="1" u="sng" dirty="0">
              <a:cs typeface="Tahom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539806-008A-2AB0-BB4E-A5377A8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136" y="1667596"/>
            <a:ext cx="5331727" cy="5190404"/>
          </a:xfrm>
          <a:prstGeom prst="rect">
            <a:avLst/>
          </a:prstGeom>
        </p:spPr>
      </p:pic>
      <p:sp>
        <p:nvSpPr>
          <p:cNvPr id="9" name="Tvar L 8">
            <a:extLst>
              <a:ext uri="{FF2B5EF4-FFF2-40B4-BE49-F238E27FC236}">
                <a16:creationId xmlns:a16="http://schemas.microsoft.com/office/drawing/2014/main" id="{498F8F88-0AA9-95B3-80BB-CD3F5C044B97}"/>
              </a:ext>
            </a:extLst>
          </p:cNvPr>
          <p:cNvSpPr/>
          <p:nvPr/>
        </p:nvSpPr>
        <p:spPr>
          <a:xfrm rot="18852154">
            <a:off x="6106851" y="190777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var L 9">
            <a:extLst>
              <a:ext uri="{FF2B5EF4-FFF2-40B4-BE49-F238E27FC236}">
                <a16:creationId xmlns:a16="http://schemas.microsoft.com/office/drawing/2014/main" id="{8FB5E237-AE34-9183-BB40-3764B840BEE0}"/>
              </a:ext>
            </a:extLst>
          </p:cNvPr>
          <p:cNvSpPr/>
          <p:nvPr/>
        </p:nvSpPr>
        <p:spPr>
          <a:xfrm rot="18852154">
            <a:off x="6553389" y="229186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var L 10">
            <a:extLst>
              <a:ext uri="{FF2B5EF4-FFF2-40B4-BE49-F238E27FC236}">
                <a16:creationId xmlns:a16="http://schemas.microsoft.com/office/drawing/2014/main" id="{C6290F9F-DFD8-B338-C0E9-3F03D60DF16E}"/>
              </a:ext>
            </a:extLst>
          </p:cNvPr>
          <p:cNvSpPr/>
          <p:nvPr/>
        </p:nvSpPr>
        <p:spPr>
          <a:xfrm rot="18852154">
            <a:off x="5944213" y="2613263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var L 11">
            <a:extLst>
              <a:ext uri="{FF2B5EF4-FFF2-40B4-BE49-F238E27FC236}">
                <a16:creationId xmlns:a16="http://schemas.microsoft.com/office/drawing/2014/main" id="{B493CF9A-8C8C-C091-AE36-83E399F34DD6}"/>
              </a:ext>
            </a:extLst>
          </p:cNvPr>
          <p:cNvSpPr/>
          <p:nvPr/>
        </p:nvSpPr>
        <p:spPr>
          <a:xfrm rot="18852154">
            <a:off x="6887523" y="2963476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var L 12">
            <a:extLst>
              <a:ext uri="{FF2B5EF4-FFF2-40B4-BE49-F238E27FC236}">
                <a16:creationId xmlns:a16="http://schemas.microsoft.com/office/drawing/2014/main" id="{9A754211-7978-44A7-D0CA-C242F1419DDE}"/>
              </a:ext>
            </a:extLst>
          </p:cNvPr>
          <p:cNvSpPr/>
          <p:nvPr/>
        </p:nvSpPr>
        <p:spPr>
          <a:xfrm rot="18852154">
            <a:off x="6999927" y="3324139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var L 13">
            <a:extLst>
              <a:ext uri="{FF2B5EF4-FFF2-40B4-BE49-F238E27FC236}">
                <a16:creationId xmlns:a16="http://schemas.microsoft.com/office/drawing/2014/main" id="{ABC975A0-3AEF-AC36-716F-268E4FA49F07}"/>
              </a:ext>
            </a:extLst>
          </p:cNvPr>
          <p:cNvSpPr/>
          <p:nvPr/>
        </p:nvSpPr>
        <p:spPr>
          <a:xfrm rot="18852154">
            <a:off x="6390751" y="3639632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var L 14">
            <a:extLst>
              <a:ext uri="{FF2B5EF4-FFF2-40B4-BE49-F238E27FC236}">
                <a16:creationId xmlns:a16="http://schemas.microsoft.com/office/drawing/2014/main" id="{71ECD2F1-5A8F-3367-A140-8C760708B434}"/>
              </a:ext>
            </a:extLst>
          </p:cNvPr>
          <p:cNvSpPr/>
          <p:nvPr/>
        </p:nvSpPr>
        <p:spPr>
          <a:xfrm rot="18852154">
            <a:off x="6947044" y="4024867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var L 15">
            <a:extLst>
              <a:ext uri="{FF2B5EF4-FFF2-40B4-BE49-F238E27FC236}">
                <a16:creationId xmlns:a16="http://schemas.microsoft.com/office/drawing/2014/main" id="{5682C5D2-0961-501B-AAEB-4799462D40D4}"/>
              </a:ext>
            </a:extLst>
          </p:cNvPr>
          <p:cNvSpPr/>
          <p:nvPr/>
        </p:nvSpPr>
        <p:spPr>
          <a:xfrm rot="18852154">
            <a:off x="6837289" y="4666001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var L 16">
            <a:extLst>
              <a:ext uri="{FF2B5EF4-FFF2-40B4-BE49-F238E27FC236}">
                <a16:creationId xmlns:a16="http://schemas.microsoft.com/office/drawing/2014/main" id="{2DF485B5-0B4C-AAD6-BACF-0549E9E9DBCD}"/>
              </a:ext>
            </a:extLst>
          </p:cNvPr>
          <p:cNvSpPr/>
          <p:nvPr/>
        </p:nvSpPr>
        <p:spPr>
          <a:xfrm rot="18852154">
            <a:off x="5883580" y="5065879"/>
            <a:ext cx="424833" cy="209721"/>
          </a:xfrm>
          <a:prstGeom prst="corne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411981-126A-A7B4-BC50-22EAE4F0ECDD}"/>
              </a:ext>
            </a:extLst>
          </p:cNvPr>
          <p:cNvSpPr txBox="1"/>
          <p:nvPr/>
        </p:nvSpPr>
        <p:spPr>
          <a:xfrm>
            <a:off x="6095996" y="5334936"/>
            <a:ext cx="14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10/2025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4064564-5523-0F75-7B5B-886DC28CADF0}"/>
              </a:ext>
            </a:extLst>
          </p:cNvPr>
          <p:cNvSpPr txBox="1"/>
          <p:nvPr/>
        </p:nvSpPr>
        <p:spPr>
          <a:xfrm>
            <a:off x="5995528" y="5720171"/>
            <a:ext cx="14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21.10.2025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D602F86-9EE8-AA57-BD46-EC6BE4AD7CD2}"/>
              </a:ext>
            </a:extLst>
          </p:cNvPr>
          <p:cNvSpPr txBox="1"/>
          <p:nvPr/>
        </p:nvSpPr>
        <p:spPr>
          <a:xfrm>
            <a:off x="6379898" y="6044217"/>
            <a:ext cx="14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23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197FC6E6-EE62-730F-6110-BE5D01755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2" y="1441218"/>
            <a:ext cx="10796834" cy="5344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77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F1FDDEE-4E92-C9B9-2C7D-ED0CF4AA3E09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42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10. 06. 2025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(02/2025) – Nepotvrzený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1165,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Airbus A320-200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Ke střetu došlo na finále RWY 22 zhruba 200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nad terénem mimo prostor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Letadlo poškozeno nebylo,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pouze na krvavá stopa na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RADOMu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1159366-9D90-8EA5-B913-93A6DBB5DF8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3A750D-F958-0189-48FC-448FF53BB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457" y="1557339"/>
            <a:ext cx="3761453" cy="5015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BB70F-5712-FD89-6F33-68EAAC269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E17F340-69C7-9594-5088-643736534D5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992C973-CC35-9FAB-E8F7-CAD8E331EC8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CC1ADF5-472F-616C-4B71-194545095DF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EF6080-B26C-2FB5-A109-78C21024C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82F067-4935-BFB0-7239-E50122BFF663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27. 06. 2025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(03/2025) – Nepotvrzený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1174,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Během provozní kontroly nalezen na RWY (mezi TWY C a TWY D) mrtvý dravec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Informace předána pracovníkovi BiOL, který se na místo dostavil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Nález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kadaveru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nesouvisí se střetem s letadlem, podle stavu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kadaveru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byl dravec pravděpodobně sražen tlakovou vlnou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Poštolka obecná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65BC663-0958-4167-403A-E677604A02A9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350FFDA-24A1-F158-45E2-85581C4F5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75" y="3736441"/>
            <a:ext cx="4468454" cy="2844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3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D3546-7D8D-CB34-422A-D0C2A439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BDD3886-A93E-6B84-CFA4-30514F9AEC8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F9DA21E-DFCE-DE70-D819-8E82472523F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0F1DF92-8D08-1CF7-5437-42AC6FAE9BFC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87FCF0-82F4-8F52-7609-1AAEB73BE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A02E4C-960B-B2F5-72E4-DAC9D72859A8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81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05. 07. 2025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(04/2025) – 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1175,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Srážka ptáků s L 159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Alca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(letoun provádějící armádní cvičení)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Pilot hlásil střet přes věž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dráze na úrovni TWY C byly nalezeny zbytky mrtvých ptáků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Podle stavu nalezených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kadaverů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lze potvrdit, že došlo ke střetu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Nalezeny 2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kadavery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– Jiřička obecná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E9F529-644A-E523-8278-95DA5B353331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A58956-D67D-9516-46F4-B0DCF9E52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067" y="4296697"/>
            <a:ext cx="3622324" cy="2348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3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5392-0128-1985-6D7B-D23854D3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BF05E55-6C1E-9C78-72FE-217AD146F91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06D0A18-7B26-FD5B-3BDD-49509914441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982BF5-BEFE-8B99-FC4A-E6C3E19A2BD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A3CDF1-9C7A-0C86-1567-FF963938B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4B72F52-E312-0CA4-12F6-B18110F15325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09. 07. 2025 </a:t>
            </a:r>
            <a:r>
              <a:rPr lang="cs-CZ" sz="2800" b="1" u="sng" dirty="0" err="1"/>
              <a:t>WildLife</a:t>
            </a:r>
            <a:r>
              <a:rPr lang="cs-CZ" sz="2800" b="1" u="sng" dirty="0"/>
              <a:t> (01/2025) – 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1176,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Při ranní kontrole RWY byl nalezen sražený zajíc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Zajíc nalezen na RWY mezi TWY C a TWY 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Žádná posádka sražení se zajícem nehlásila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0AAAF70-24DD-618E-CBE6-427A17447115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2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5DE43-73A7-B96A-B81D-8E83C9DB0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4872CAA-110F-0E65-B035-8CA4038B65B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EEF6F5-08BE-BAF0-7B15-5C4BADA59F1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7239B53-6A0C-A2A2-FABC-CB53FACD551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74EFAC-A56F-ADFC-A579-83877998F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E8FB75-B052-8D3D-9F17-3E6228B99FB2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540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12. 07. 2025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(05/2025) – 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1175,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	Pilot hlásil, že přistál do hejna ptáků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 podvozku po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walkaround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byl nalezen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zaseknutý pták ale nelze se 100% potvrdit, že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 z LKMT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Ihned proběhla inspekce dráhy, na RWY nebyl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ani náznak toho, že by ke střetu došlo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Průlet hejnem, bez toho, že by byli nalezeni </a:t>
            </a:r>
            <a:b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usmrcení jedinci nebo jedinec na RWY, </a:t>
            </a:r>
            <a:b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je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vysoce nepravděpodobný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A01263-E68E-CC0F-1053-F393C1B5E3E2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154416-8F78-8E9B-23D7-AFD02C986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028" y="1557339"/>
            <a:ext cx="4509319" cy="5215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54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FD84B-FEE8-A5B0-DE78-D16C6646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3847F92-651E-649F-4323-5D23A18241FF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B5D3FC-E5C4-8CBE-1664-1A363AFCC53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836DADA-3C13-F45F-75FF-0B0DACAB232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1018F1-6BD3-077E-4F3D-0F2331867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349C8E-A8A2-DBB9-6D14-9A5F591B6564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19. 07. 2025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(06/2025) – 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1182, Místo: RWY,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Piper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28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přistání oznámil pilot potencionální střet s ptákem, který potvrdil pilot jiného letadla na vyčkávacím místě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Letadlo bez poškození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Byla nařízena kontrola RWY (odstranění FOD)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CD3DD2-7896-C6EF-8078-A320038691D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C5BFA-8129-5A1B-34C8-C931DB35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C0A5681-6AC7-9814-8B2F-30E787992C3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DCCD6B7-3EB8-1477-7309-F6402940AEF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EEF536B-4A6A-161B-BCAC-8AEFC09FEF4F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D78775-771D-213E-0357-ABAA1120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D4A062-86CB-8500-32F6-F37793DE7B50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HZS, RZS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72609D-AFFA-51FD-5708-92D17DB859BF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04. 06. 2025 Úraz – Pád cestující na APN (03/2025)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1163, Místo: APN Centrál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boardingu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upadla cestující na odbavovací ploše u východu z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Gate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B3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Poskytnutá předlékařská pomoc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Cestující převezena do nemocnice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Zlomená ruka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C373723-D74D-2C0D-E098-9B4D66DF0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447" y="2685282"/>
            <a:ext cx="4762500" cy="3571875"/>
          </a:xfrm>
          <a:prstGeom prst="rect">
            <a:avLst/>
          </a:prstGeom>
        </p:spPr>
      </p:pic>
      <p:sp>
        <p:nvSpPr>
          <p:cNvPr id="13" name="Šipka: nahoru 12">
            <a:extLst>
              <a:ext uri="{FF2B5EF4-FFF2-40B4-BE49-F238E27FC236}">
                <a16:creationId xmlns:a16="http://schemas.microsoft.com/office/drawing/2014/main" id="{FBE7387A-6407-43F9-54D9-650898C38715}"/>
              </a:ext>
            </a:extLst>
          </p:cNvPr>
          <p:cNvSpPr/>
          <p:nvPr/>
        </p:nvSpPr>
        <p:spPr>
          <a:xfrm>
            <a:off x="9055510" y="4032230"/>
            <a:ext cx="530942" cy="66810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8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2C13-DB59-469D-1A19-0746C423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3BB4A6C-7E3A-E595-EFE1-AD872C6DCE69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84DABCA-8A3E-A4D1-CA10-0B4374F65F9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E49DC2C-2712-08D1-1847-39F553E2913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EAF725-6D11-D334-DB88-BD36A2B4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1E1DA13-9EF8-1797-A7FF-D2336099941A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28. 07. 2025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(07/2025) – Nepotvrzený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1188, Místo: </a:t>
            </a: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RWY na úrovni TWY 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Kadaver (poštolka) nalezen při odpolední kontrole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Žádná posádka nehlásila srážku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Nález na RWY, střet s letadlem nepotvrzen, příčina úhynu neurčena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C29FF29-E332-63BC-9A9E-2B4F4E844DB2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6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EAF7A-AC8F-9F7E-5FC8-10D0964CF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34DF75C-E3B0-E0A6-300B-7508ACB3FC7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92C0440-CC93-C2A5-0B1F-592F9736B89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B1E666-0122-53E6-2414-929E3B6E52DE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742D480-7A32-37A2-AD37-933D568A2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AB5229E-0A90-4ED4-510C-6C4471179E6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03. 08. 2025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(08/2025) – Potvrzený střet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1189, </a:t>
            </a:r>
            <a:r>
              <a:rPr lang="de-DE" sz="2800" dirty="0">
                <a:ea typeface="Tahoma" panose="020B0604030504040204" pitchFamily="34" charset="0"/>
                <a:cs typeface="Tahoma" panose="020B0604030504040204" pitchFamily="34" charset="0"/>
              </a:rPr>
              <a:t>Boeing 737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Po přistání a následném taxování na RWY </a:t>
            </a:r>
            <a:b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došlo k nasátí poštolky do levého motoru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Provedena okamžitá kontrola RWY VPL + BIOL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Po inspekci letadla kapitánem a vyhodnocení </a:t>
            </a:r>
            <a:b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situace, opět letadlo uschopněno k provozu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ea typeface="Tahoma" panose="020B0604030504040204" pitchFamily="34" charset="0"/>
                <a:cs typeface="Tahoma" panose="020B0604030504040204" pitchFamily="34" charset="0"/>
              </a:rPr>
              <a:t>Zpoždění 1hod 39min.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81543C-CB45-FE0D-C862-D25728DF7192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BiOL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20F93F-18AF-691F-1487-119E97A4C4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193" y="1704730"/>
            <a:ext cx="2657902" cy="22060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298BF5-EC88-3CB3-47F3-62D03691EE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381" y="4041228"/>
            <a:ext cx="2617734" cy="2675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9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0251-7901-DF6E-57AC-736923361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4064FB3-D8FA-F25A-E3FB-ED43EE79CEF1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31ECA44-1051-044B-01D6-AA5E41603A4A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13B32B6-BCCE-1DBE-66AD-70B5082BAB4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AE7490-EBB7-D9DB-1CC3-EAB510722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E1E85D-F085-F24C-ACB8-969D43812131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06. 08. 2025 </a:t>
            </a:r>
            <a:r>
              <a:rPr lang="cs-CZ" sz="2800" b="1" u="sng" dirty="0" err="1">
                <a:cs typeface="Tahoma" pitchFamily="34" charset="0"/>
              </a:rPr>
              <a:t>WildLife</a:t>
            </a:r>
            <a:r>
              <a:rPr lang="cs-CZ" sz="2800" b="1" u="sng" dirty="0">
                <a:cs typeface="Tahoma" pitchFamily="34" charset="0"/>
              </a:rPr>
              <a:t> (02/2005) – Střet se zajícem – Potvrzený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1191,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Sražení zajíce na úrovni nové věže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Byla provedená kontrola celé VPD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Zajíc byl odklizen z dráhy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letadle nebylo nalezeno žádné poškození ani známka po místě střetu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B8B1249-CC48-CD30-DE0B-3FC7A6139107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83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B73C4-40AA-290C-4726-3A4BBD85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526D29D-D04C-D97D-A08A-859D5F5902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2AD649-41EE-01E9-4B5B-4DB84184916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8B37D45-A77B-AE49-031C-0AAB819553E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752D1E-4EE6-F85D-6E95-122A2341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2F7A4D-2B3E-CED4-76B8-D4968B015764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16. 08. 2025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(10/2025) – ???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1194, B738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při taxování A/C nalezena krev po BS na přední části A/C + peří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Poté provedena kontrola RWY – čistá, bez nálezu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CPT letadla vyhodnotil, že je vše OK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BBCCE96-7D30-2EA2-4E59-C624C9287036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BiOL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37384F-36C4-34FE-F007-75C17E14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440" y="3356928"/>
            <a:ext cx="5997418" cy="3358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0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2D76F-C520-BFB7-82A6-FCD0A8A82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E247F93-8441-1542-4757-1C911B43C35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377F32-2AC9-B005-495F-ADD4405A2ED7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8266792-E175-CB11-6C5E-EE09CF3162E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B00D6F-B8D5-73E2-9DF2-C2BE661C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A3BEF15-1A8F-1D78-0BA0-1EB7340750E2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/>
              <a:t>16. 08. 2025 </a:t>
            </a:r>
            <a:r>
              <a:rPr lang="cs-CZ" sz="2800" b="1" u="sng" dirty="0" err="1"/>
              <a:t>BirdStrike</a:t>
            </a:r>
            <a:r>
              <a:rPr lang="cs-CZ" sz="2800" b="1" u="sng" dirty="0"/>
              <a:t> (11/2025) – ???</a:t>
            </a:r>
            <a:endParaRPr lang="cs-CZ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1195, Místo: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kontrole RWY VPL nalezen pták na RWY na úrovni TWY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Žádná posádka střet nehlásila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Kadaver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předán BiOL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Jedná se pravděpodobně o lindušku nebo kulíka říčního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F642186-BB88-4763-2790-0383F3AD54F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5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EC69A-D138-C98F-BCC5-F5CC1AAD7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79B58CF-2E89-EC72-CA3F-2D6232D6B7A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7AFF6E0-1DE7-71EF-0381-CF69E6A72362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16053E0-2DF5-49CE-AD39-84E633378B0D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1EFA1D-E91F-E6FF-8275-9408518B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7B8002-8E39-18F5-87AB-2C9486B7352A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12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25. 08. 2025 </a:t>
            </a:r>
            <a:r>
              <a:rPr lang="cs-CZ" sz="2800" b="1" u="sng" dirty="0" err="1">
                <a:cs typeface="Tahoma" pitchFamily="34" charset="0"/>
              </a:rPr>
              <a:t>BirdStrike</a:t>
            </a:r>
            <a:r>
              <a:rPr lang="cs-CZ" sz="2800" b="1" u="sng" dirty="0">
                <a:cs typeface="Tahoma" pitchFamily="34" charset="0"/>
              </a:rPr>
              <a:t> (12/2025) – ??? 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1199,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zaparkování letadla na APN oznámil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marshaller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po rádiu, že letadlo mělo při přistání pravděpodobně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birdstrike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Informace ptáčníkovi, kontrola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 RWY nic nenalezeno.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6DFCFD-89CA-03B0-BDA5-FB4C90AF07D2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TWR,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B8D80-3DAE-7445-DF65-09133CB2C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C36EE3B-629C-2535-6D05-EB59C15916C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751F975-A598-A28D-13DA-125D06F3B28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AD76849-EF3D-1D44-7DE5-112483E1CBF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D671EE-5FCC-6963-6305-CFC0F830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5C66592-48F2-CDA3-727A-9A2BE8B57E5B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11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25. 08. 2025 </a:t>
            </a:r>
            <a:r>
              <a:rPr lang="cs-CZ" sz="2800" b="1" u="sng" dirty="0" err="1">
                <a:cs typeface="Tahoma" pitchFamily="34" charset="0"/>
              </a:rPr>
              <a:t>BirdStrike</a:t>
            </a:r>
            <a:r>
              <a:rPr lang="cs-CZ" sz="2800" b="1" u="sng" dirty="0">
                <a:cs typeface="Tahoma" pitchFamily="34" charset="0"/>
              </a:rPr>
              <a:t> (13/2025) – ??? 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1200,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vzletu PIC oznámil, že během rotace měli střet s ptákem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Po oznámení se ATCO se dotázal, zdali ACFT má nějaký problém a potřebuje nějakou pomoc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PIC uvedl, že pomoc nepotřebuje, problém zatím nemá a škodu nemůže v daný moment potvrdit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Následně byla provedena kontrola RWY a žádný mrtvý pták nebyl nalezen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5FFE4C-31D3-48E4-80B0-570D6C68F321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TWR, BiOL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2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34EC-EB5D-8A44-C082-F84E7E5E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37BDE71-C718-6D2D-F2BF-33ADBFD0837B}"/>
              </a:ext>
            </a:extLst>
          </p:cNvPr>
          <p:cNvSpPr txBox="1">
            <a:spLocks noChangeAspect="1"/>
          </p:cNvSpPr>
          <p:nvPr/>
        </p:nvSpPr>
        <p:spPr>
          <a:xfrm>
            <a:off x="0" y="1446690"/>
            <a:ext cx="12204000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2022/1645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ISMS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Information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Security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Management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NK (EU) č. 139/2024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Termín pro zpracování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Příručky IMS 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Integrated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Mangement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16. 10. 2025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, viz. LO-ON-00239-24 Integrovaný systém řízení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b="1" dirty="0">
                <a:ea typeface="Tahoma" panose="020B0604030504040204" pitchFamily="34" charset="0"/>
                <a:cs typeface="Tahoma" panose="020B0604030504040204" pitchFamily="34" charset="0"/>
              </a:rPr>
              <a:t>IMS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QMS: ISO 9001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SMS: 139/2014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OHSMS (BOZP): ISO 45001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dirty="0" err="1"/>
              <a:t>Occupational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</a:t>
            </a:r>
            <a:r>
              <a:rPr lang="cs-CZ" dirty="0" err="1"/>
              <a:t>Safety</a:t>
            </a:r>
            <a:r>
              <a:rPr lang="cs-CZ" dirty="0"/>
              <a:t> </a:t>
            </a:r>
            <a:r>
              <a:rPr lang="cs-CZ" dirty="0" err="1"/>
              <a:t>managemet</a:t>
            </a:r>
            <a:r>
              <a:rPr lang="cs-CZ" dirty="0"/>
              <a:t> </a:t>
            </a:r>
            <a:r>
              <a:rPr lang="cs-CZ" dirty="0" err="1"/>
              <a:t>system</a:t>
            </a:r>
            <a:b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400" dirty="0">
                <a:ea typeface="Tahoma" panose="020B0604030504040204" pitchFamily="34" charset="0"/>
                <a:cs typeface="Tahoma" panose="020B0604030504040204" pitchFamily="34" charset="0"/>
              </a:rPr>
              <a:t>ISMS: ISO 27001</a:t>
            </a:r>
            <a:endParaRPr lang="pt-B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CCFD055-C745-E430-D95A-25BA955131AF}"/>
              </a:ext>
            </a:extLst>
          </p:cNvPr>
          <p:cNvSpPr/>
          <p:nvPr/>
        </p:nvSpPr>
        <p:spPr>
          <a:xfrm>
            <a:off x="5766956" y="3501737"/>
            <a:ext cx="6057900" cy="3200400"/>
          </a:xfrm>
          <a:prstGeom prst="ellipse">
            <a:avLst/>
          </a:prstGeom>
          <a:solidFill>
            <a:srgbClr val="60A5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DCEF32B-A43E-C3DB-2F06-620BF5B89F7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bezpečnost (SMS/CMS)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4F990F1-8CD4-C9D5-FCBF-8B8752EAF52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F909268-6A69-D601-45E0-059624940F0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7025FA-5009-2D0E-CC67-F6C945EDE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81A7CA-1887-2C3F-160B-1514DE6186D4}"/>
              </a:ext>
            </a:extLst>
          </p:cNvPr>
          <p:cNvSpPr txBox="1"/>
          <p:nvPr/>
        </p:nvSpPr>
        <p:spPr>
          <a:xfrm>
            <a:off x="5777345" y="4702751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QMS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0A69F89-B7F6-7EBE-1D8E-F1950A84F1F7}"/>
              </a:ext>
            </a:extLst>
          </p:cNvPr>
          <p:cNvSpPr/>
          <p:nvPr/>
        </p:nvSpPr>
        <p:spPr>
          <a:xfrm>
            <a:off x="6927271" y="3508965"/>
            <a:ext cx="3931227" cy="20125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96A584-FE5E-E3B0-54BB-A83706635296}"/>
              </a:ext>
            </a:extLst>
          </p:cNvPr>
          <p:cNvSpPr txBox="1"/>
          <p:nvPr/>
        </p:nvSpPr>
        <p:spPr>
          <a:xfrm>
            <a:off x="7865918" y="3563701"/>
            <a:ext cx="255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SMS/CMS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B5216D6-750E-C2AB-05F8-6508DD517BB8}"/>
              </a:ext>
            </a:extLst>
          </p:cNvPr>
          <p:cNvSpPr/>
          <p:nvPr/>
        </p:nvSpPr>
        <p:spPr>
          <a:xfrm>
            <a:off x="7947311" y="4235846"/>
            <a:ext cx="1891146" cy="12365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DC5E2B-AE44-31AC-C879-B4B0E57B35D6}"/>
              </a:ext>
            </a:extLst>
          </p:cNvPr>
          <p:cNvSpPr txBox="1"/>
          <p:nvPr/>
        </p:nvSpPr>
        <p:spPr>
          <a:xfrm>
            <a:off x="8400185" y="4400277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RSP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9BB3C47-525A-EB31-4B16-15F479874BBA}"/>
              </a:ext>
            </a:extLst>
          </p:cNvPr>
          <p:cNvSpPr/>
          <p:nvPr/>
        </p:nvSpPr>
        <p:spPr>
          <a:xfrm>
            <a:off x="6648448" y="5198439"/>
            <a:ext cx="1891146" cy="1236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5F2F0A5-C6CA-D35E-6BAC-C12D07BAEA5A}"/>
              </a:ext>
            </a:extLst>
          </p:cNvPr>
          <p:cNvSpPr txBox="1"/>
          <p:nvPr/>
        </p:nvSpPr>
        <p:spPr>
          <a:xfrm>
            <a:off x="6648448" y="5392123"/>
            <a:ext cx="18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OHSMS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5118888E-08A4-B67D-4594-07BCB1049595}"/>
              </a:ext>
            </a:extLst>
          </p:cNvPr>
          <p:cNvSpPr/>
          <p:nvPr/>
        </p:nvSpPr>
        <p:spPr>
          <a:xfrm>
            <a:off x="9377799" y="5080673"/>
            <a:ext cx="1891146" cy="123656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EB28901-877C-50CF-50C9-D0CC32F17699}"/>
              </a:ext>
            </a:extLst>
          </p:cNvPr>
          <p:cNvSpPr txBox="1"/>
          <p:nvPr/>
        </p:nvSpPr>
        <p:spPr>
          <a:xfrm>
            <a:off x="9598608" y="5338339"/>
            <a:ext cx="129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ISMS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1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946EA-02EE-09EE-0A21-058162C9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8C7D8BD-4914-7115-4BBD-662079CDDF4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E01E115-F9A5-513B-1D79-2D35312677D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6010C5C-DF11-A5EB-0047-B8885A292F2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160FAA-D77F-1FFA-B4C9-93C26779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C2DC82-B157-F3D4-6ADF-3729F5E757D0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Rozšíření parkoviště P5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Rozšířená část odstavné plochy P5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E56348-0047-A1C8-CC78-5C2A2F115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364" y="1612270"/>
            <a:ext cx="5891646" cy="4988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0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EB12D-6CE4-F7A5-1A7B-2FE52963F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0E74791-A944-C2D8-7AE7-3E5D03A022D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ACB3BF4-1FAE-7E40-C2B5-DDD84EF8859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C4B8D77-6CDA-24F1-E782-87E87246B7C3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3A9B0F-F02E-D510-D709-140C56CCB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3AAD963-E073-5AD3-0087-5C9A385FFDFF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Garáže zimní techniky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Garáže zimní techniky (09/2025)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D51BAC-4965-5767-F21C-E877E29F0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4" y="2364996"/>
            <a:ext cx="5791199" cy="43433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DD5BB7-46DC-597B-61E4-C5F898C57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3922" y="2907921"/>
            <a:ext cx="4343400" cy="3257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6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818C1-AEB0-E08C-89DE-ADDA9C9A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01274AC-B8CE-6EB3-6FCF-5AFABA37E19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CDA229C-6144-6376-50ED-2ABE8763121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B5AE516-DE78-5EFD-EA95-2F21C64FE79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94DF7D-CEC1-BA13-447A-1FC328EA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1C5EC0-4D36-1FCB-7890-07B6ACCF4E2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HZS, RZP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B0B168-4FBE-832A-C7F2-24367DACA684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06. 06. 2025 Úraz – Pád cestující před odletovou halou  (04/2025)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1164,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Pád cestující před odletovou halou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Přivolána RZS, která paní odvezla na trauma do NJ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Roztržené obočí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BA0F06E-CC69-6C52-C1E5-B9AC3FE15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641" y="3289044"/>
            <a:ext cx="4762500" cy="3209925"/>
          </a:xfrm>
          <a:prstGeom prst="rect">
            <a:avLst/>
          </a:prstGeom>
        </p:spPr>
      </p:pic>
      <p:sp>
        <p:nvSpPr>
          <p:cNvPr id="10" name="Šipka: nahoru 9">
            <a:extLst>
              <a:ext uri="{FF2B5EF4-FFF2-40B4-BE49-F238E27FC236}">
                <a16:creationId xmlns:a16="http://schemas.microsoft.com/office/drawing/2014/main" id="{AA54C7DF-4BA6-5A50-2E61-1C44F51AC500}"/>
              </a:ext>
            </a:extLst>
          </p:cNvPr>
          <p:cNvSpPr/>
          <p:nvPr/>
        </p:nvSpPr>
        <p:spPr>
          <a:xfrm>
            <a:off x="8544232" y="4799146"/>
            <a:ext cx="530942" cy="66810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5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37698-1682-2DF0-C226-32B92D1E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F5F63DD9-8765-6826-EDB1-EB2B6446980A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F2070DA-D510-1285-AD8C-16A259C51B9D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EA49820-181E-C973-AB82-5B8A1D5D1AE5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87E5CD-F39B-E64B-1D71-C59FA667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E5E8BF9-E728-64E1-DC42-14E2077AB017}"/>
              </a:ext>
            </a:extLst>
          </p:cNvPr>
          <p:cNvSpPr txBox="1">
            <a:spLocks noChangeAspect="1"/>
          </p:cNvSpPr>
          <p:nvPr/>
        </p:nvSpPr>
        <p:spPr>
          <a:xfrm>
            <a:off x="0" y="997236"/>
            <a:ext cx="12204000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Rekonstrukce ubytovny</a:t>
            </a:r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	Zahájena rekonstrukce ubytovny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(výměna oken, zateplení budovy,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výměna střešní krytiny, nové kotle)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Zahájení 1.9., dokončení do 10.12.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85FC64-2AAB-5618-73F4-A41EEF9A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95" y="1877960"/>
            <a:ext cx="6295880" cy="46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E5536-4105-4098-1EAF-3C4E0A756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F528819-537F-EB24-8BEE-E0DF9A80292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Plánované práce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FE3D40D-00D8-EFD1-3CF1-2C16A661051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A39F63B-24FD-2143-D137-2C34631F1DE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8E556A-865B-F11F-00CE-D475F15DD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5B4DF44-7E30-A7E2-F875-C40BAF5E8BB2}"/>
              </a:ext>
            </a:extLst>
          </p:cNvPr>
          <p:cNvSpPr txBox="1">
            <a:spLocks noChangeAspect="1"/>
          </p:cNvSpPr>
          <p:nvPr/>
        </p:nvSpPr>
        <p:spPr>
          <a:xfrm>
            <a:off x="0" y="1006761"/>
            <a:ext cx="12204000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br>
              <a:rPr lang="pl-PL" sz="2800" b="1" u="sng" dirty="0"/>
            </a:br>
            <a:endParaRPr lang="pl-PL" sz="2800" b="1" u="sng" dirty="0"/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	Zahájení opravy (02. 09. 2025) lokální opravy na TWY 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Uzávěra Letiště víkend 18.-19. 10. 2025 - Kompletní uzávěra od půlnoci do půlnoci </a:t>
            </a:r>
            <a:endParaRPr lang="pl-PL" sz="26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1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 TWY G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731945-8FEC-B99C-4695-63C821CE43A3}"/>
              </a:ext>
            </a:extLst>
          </p:cNvPr>
          <p:cNvSpPr txBox="1">
            <a:spLocks noChangeAspect="1"/>
          </p:cNvSpPr>
          <p:nvPr/>
        </p:nvSpPr>
        <p:spPr>
          <a:xfrm>
            <a:off x="0" y="99440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B8B728-9FD3-3D45-AD08-3165C225A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96" y="1544010"/>
            <a:ext cx="5179316" cy="5171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8777-C4B3-D1F5-1F7F-9D96DB771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42382CA-6438-A839-EE7C-BAD9FD918BF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FF87040-2ED9-120D-08C9-5FEA40159CF1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415461B-B220-6561-7D32-29725BD1493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08F464-7C74-FE49-85CB-BF1F43C7E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F0BDF2-8745-1A5E-E8CD-0316B2A90129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4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62F5B57-FE8A-89BE-0530-90B20E6C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63" y="2325828"/>
            <a:ext cx="5351319" cy="40134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E48D92C-1F61-5925-463A-378CF627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118" y="2325828"/>
            <a:ext cx="5351319" cy="401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0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5961E-EC70-9242-12E5-2DA0A5E6F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703CD0A-3E1D-5DEB-32E4-5ADEE0FD90B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9874539-A5C0-F88D-7BE0-7C4F9AFDC62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2936F37-A2A1-1E3B-68EC-1F65950452C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2D8ED1-A12D-46E3-0E93-B375E6A6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B311CC-B82D-C20A-8891-C131A4B99714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Používání TWY G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0067D7-0765-4895-42C6-8135CFEF1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510" y="2149104"/>
            <a:ext cx="5481810" cy="411135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C111447-8C86-4D7D-9405-A578D7D5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81" y="2149104"/>
            <a:ext cx="5481811" cy="411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D939-075E-63B1-FD4F-AED16956C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0AFF8FF-4CB4-E167-57D8-D7AB11A7D23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438B96-E364-752E-E6DA-ED2FEB39FD90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71B640E-FE51-517A-7493-04AEC91CA1E5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B36186-6820-7B3E-1C32-08E10822E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9046B7A-DE2D-F520-1A07-C5DC69CCF3AB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Dny NATO 2025 (20.-21. 09. 2025) – Statika  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2606324-7107-BDD1-F687-95517E7DC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857" y="1475742"/>
            <a:ext cx="8696325" cy="527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1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A97AE-6B6E-A4BB-0C19-C7049E2DD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7B367B9-8EEC-67CB-6750-B9958A64AC64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615F91C-6137-1D9C-0FF4-8C9FD067C3CB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22CB6CA-5FB3-4645-D968-F03C3FA22BD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4A61A5-D781-4E65-D80D-8729B468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D23DD44-DE66-DF17-7DBF-17C8AC28F90C}"/>
              </a:ext>
            </a:extLst>
          </p:cNvPr>
          <p:cNvSpPr txBox="1">
            <a:spLocks noChangeAspect="1"/>
          </p:cNvSpPr>
          <p:nvPr/>
        </p:nvSpPr>
        <p:spPr>
          <a:xfrm>
            <a:off x="0" y="984015"/>
            <a:ext cx="1220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Dny NATO 2025 (20.-21. 09. 2025) – Dynamika  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B9E751-C763-069A-5481-766D603F4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56601"/>
            <a:ext cx="12192000" cy="3072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3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3B504-0CA0-9FE2-BB0F-AE94BBED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ED1B673-DF10-78BD-2550-86146EE852FF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Dny NATO 2025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D85BEF-1B71-0CD4-E5C1-FA3DEC67DB0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EE38862-CF95-A259-0196-CEBB14DA8E8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0A3F21-2086-74D9-8EC6-D4FEC6F5C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0EE1FC-E215-3680-B0EF-B569249D7A6A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77572"/>
            <a:ext cx="12204000" cy="476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Provozní omezení</a:t>
            </a:r>
          </a:p>
          <a:p>
            <a:pPr defTabSz="0">
              <a:spcAft>
                <a:spcPts val="1000"/>
              </a:spcAft>
            </a:pPr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LVP mimo provoz 15.9 - 24.9. (z důvodu nezajištění PZ)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	Uzavření pojezdových drah  TWY A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TWY F v úseku mezi TWY A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TWY B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a také plochy N2 a N3 v termínu  15.-24. 9.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 severní části bude použitelná pro letecký provoz pouze  TWY B a část APN N1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Uzavřena TWY F v úseku TWY C až TWY E z důvodů parkování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vojenských letadel – letová dynamika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Výcvikové lety a GA provoz v době aktivace TRA,  tj. v době nácviků a programu nebude možný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35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71EB-AF3C-6F9F-5F9A-8C8E6C55B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00B5B361-29F5-7858-5672-FB142BDB3350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Provozování komerčních letů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9D81035-F8AC-39D5-974D-B8508BF8408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7EA75FF-FD7F-F902-9545-1CEA2F22AA6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C7E370-8683-95CA-0100-A7EFFA7E9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85364E5-6E87-8B0C-1CC1-7B8A17BBC313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77572"/>
            <a:ext cx="12204000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2800" b="1" u="sng" dirty="0"/>
              <a:t>Provozovaní komerčních letů s cestujícími mimo prostory v tomu určené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endParaRPr lang="cs-CZ" sz="26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	Připomínáme všem provozovatelům, že není možné provozovat obchodní leteckou dopravu z APN, které nejsou k tomu určené a nejsou v SRA prostoru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Zaznamenáno několik pokusů společností s AOC a s cestujícími o odbavení na těchto plochách před hangáry místních provozovatelů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Provozovatel letiště cestou </a:t>
            </a:r>
            <a:r>
              <a:rPr lang="cs-CZ" sz="2600" dirty="0" err="1">
                <a:ea typeface="Tahoma" panose="020B0604030504040204" pitchFamily="34" charset="0"/>
                <a:cs typeface="Tahoma" panose="020B0604030504040204" pitchFamily="34" charset="0"/>
              </a:rPr>
              <a:t>handlingu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 nebude takové lety do prostor mimo SRA povolovat.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2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8A786F9-9261-9BAD-E265-7C0684C34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167" y="3995538"/>
            <a:ext cx="1541666" cy="22011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2099059" y="2166992"/>
            <a:ext cx="7772400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Činnost útvaru HZS 2025</a:t>
            </a: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Petr Vašek, 1.9.2025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2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3DA2-6766-B4B0-A2C3-864BF0C8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D1C5DFBD-5E6C-20AA-31FF-D4B90FADF16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60622B5-EE7A-6D1B-9D10-E5644AC36996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D91574B-A178-A19F-4DDF-13B8C3DAD994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AEDA4F-47F1-15E8-D548-174552581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C145C9-96D0-3208-2E81-0ED86423835D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8ECC8BF-7345-763A-744C-1ECD733220C1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55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16. 06. 2025 DN – Dopravníkový pás x Hyundai </a:t>
            </a:r>
            <a:r>
              <a:rPr lang="cs-CZ" sz="2800" b="1" u="sng" dirty="0" err="1">
                <a:cs typeface="Tahoma" pitchFamily="34" charset="0"/>
              </a:rPr>
              <a:t>Kona</a:t>
            </a:r>
            <a:r>
              <a:rPr lang="cs-CZ" sz="2800" b="1" u="sng" dirty="0">
                <a:cs typeface="Tahoma" pitchFamily="34" charset="0"/>
              </a:rPr>
              <a:t> (10/2025)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1166, Místo: APN 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Dopravní nehoda mezi samohybným dopravníkovým </a:t>
            </a:r>
            <a:b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pásem a zaparkovaným vozidlem Hyundai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Kona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Marshall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 nehodě došlo během couvání s pásem od letadla ATR42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Při nehodě nedošlo k žádnému zranění pouze k poškození na vozidle Hyundai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Kona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99FC02-08B8-4257-62BB-EB672E927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029" y="4174535"/>
            <a:ext cx="6584169" cy="23161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1726E2A-880A-DE3C-3BF7-B2C4F066C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447" y="4174534"/>
            <a:ext cx="1754659" cy="2316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B0EF2-BEC2-671F-1B6E-00C19D43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A4C8863-BAFD-6B71-F3A9-DB4E817AFA3E}"/>
              </a:ext>
            </a:extLst>
          </p:cNvPr>
          <p:cNvSpPr/>
          <p:nvPr/>
        </p:nvSpPr>
        <p:spPr>
          <a:xfrm>
            <a:off x="11816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76" name="Nadpis 10">
            <a:extLst>
              <a:ext uri="{FF2B5EF4-FFF2-40B4-BE49-F238E27FC236}">
                <a16:creationId xmlns:a16="http://schemas.microsoft.com/office/drawing/2014/main" id="{93006634-6A72-DC85-93AB-CC9239CE3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84" y="-73588"/>
            <a:ext cx="8985611" cy="1143000"/>
          </a:xfrm>
        </p:spPr>
        <p:txBody>
          <a:bodyPr>
            <a:normAutofit/>
          </a:bodyPr>
          <a:lstStyle/>
          <a:p>
            <a:pPr algn="l"/>
            <a:r>
              <a:rPr lang="cs-CZ" sz="3200" cap="all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OPERAČNÍ Činnost</a:t>
            </a:r>
            <a:endParaRPr lang="en-US" sz="1800" i="1" cap="all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A6A112-E28D-7B4D-B343-C2A0D11A8A9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06EDE07-8FCF-80DA-F096-03352745ED2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4F0E810-E490-E502-B4CB-EBC4CCE5E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164B1EF5-F897-78AB-3347-1B25130F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02A4D25-F2D9-D91A-8F3E-FA12FD4D2FB5}"/>
              </a:ext>
            </a:extLst>
          </p:cNvPr>
          <p:cNvSpPr txBox="1"/>
          <p:nvPr/>
        </p:nvSpPr>
        <p:spPr>
          <a:xfrm>
            <a:off x="3045691" y="1607106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lang="cs-CZ" sz="1800" b="1" i="0" u="none" strike="noStrike" kern="1200" spc="0" baseline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cs-CZ" sz="1800" b="1" i="0" u="none" strike="noStrike" kern="1200" spc="0" baseline="0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mimořádných událostí 2020 - 202</a:t>
            </a:r>
            <a:r>
              <a:rPr lang="cs-CZ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cs-CZ" sz="1800" b="1" i="0" u="none" strike="noStrike" kern="1200" spc="0" baseline="0" dirty="0">
              <a:solidFill>
                <a:srgbClr val="2F559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1160894A-C2F9-4DAA-835B-EB4056D15FA3}"/>
              </a:ext>
            </a:extLst>
          </p:cNvPr>
          <p:cNvGraphicFramePr>
            <a:graphicFrameLocks/>
          </p:cNvGraphicFramePr>
          <p:nvPr/>
        </p:nvGraphicFramePr>
        <p:xfrm>
          <a:off x="1883479" y="1885157"/>
          <a:ext cx="8448674" cy="456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58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C914-06D7-211C-DF85-4D604C158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6ACDA3D4-414B-F3D5-A9EE-234F935881BB}"/>
              </a:ext>
            </a:extLst>
          </p:cNvPr>
          <p:cNvSpPr/>
          <p:nvPr/>
        </p:nvSpPr>
        <p:spPr>
          <a:xfrm>
            <a:off x="11816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76" name="Nadpis 10">
            <a:extLst>
              <a:ext uri="{FF2B5EF4-FFF2-40B4-BE49-F238E27FC236}">
                <a16:creationId xmlns:a16="http://schemas.microsoft.com/office/drawing/2014/main" id="{A9AAC87B-E431-5B30-AEE2-A89D3875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84" y="-73588"/>
            <a:ext cx="8985611" cy="1143000"/>
          </a:xfrm>
        </p:spPr>
        <p:txBody>
          <a:bodyPr>
            <a:normAutofit/>
          </a:bodyPr>
          <a:lstStyle/>
          <a:p>
            <a:pPr algn="l"/>
            <a:r>
              <a:rPr lang="cs-CZ" sz="3200" cap="all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OSTATNÍ Činnost</a:t>
            </a:r>
            <a:endParaRPr lang="en-US" sz="1800" i="1" cap="all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6EF9B07-6DE8-0C17-CE15-D75B3DA865B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07DA7AD-F6E0-FF29-5BF6-2181FE3F62B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3617111-AF97-540F-54E2-C76D08886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12943057-27C4-43BD-EEF9-8B80282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pPr/>
              <a:t>51</a:t>
            </a:fld>
            <a:endParaRPr lang="cs-CZ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47283B32-EB95-4F8D-8831-29081B052D40}"/>
              </a:ext>
            </a:extLst>
          </p:cNvPr>
          <p:cNvGraphicFramePr>
            <a:graphicFrameLocks/>
          </p:cNvGraphicFramePr>
          <p:nvPr/>
        </p:nvGraphicFramePr>
        <p:xfrm>
          <a:off x="1023938" y="1557339"/>
          <a:ext cx="9976572" cy="441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154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597E1-6E42-DB4C-2E7E-42588B1A2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48AAF59-43E8-3E34-5682-867D88BE92CD}"/>
              </a:ext>
            </a:extLst>
          </p:cNvPr>
          <p:cNvSpPr/>
          <p:nvPr/>
        </p:nvSpPr>
        <p:spPr>
          <a:xfrm>
            <a:off x="11816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76" name="Nadpis 10">
            <a:extLst>
              <a:ext uri="{FF2B5EF4-FFF2-40B4-BE49-F238E27FC236}">
                <a16:creationId xmlns:a16="http://schemas.microsoft.com/office/drawing/2014/main" id="{9C058C81-702A-EBF7-62FF-76C5077E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84" y="-73588"/>
            <a:ext cx="8985611" cy="1143000"/>
          </a:xfrm>
        </p:spPr>
        <p:txBody>
          <a:bodyPr>
            <a:normAutofit/>
          </a:bodyPr>
          <a:lstStyle/>
          <a:p>
            <a:pPr algn="l"/>
            <a:r>
              <a:rPr lang="cs-CZ" sz="3200" cap="all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OCHLAZOVÁNÍ RWY</a:t>
            </a:r>
            <a:endParaRPr lang="en-US" sz="1800" i="1" cap="all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6F3A22-F449-367F-EAEB-87877F8031B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5575EC6-A11E-C628-4176-2DFCA1E10D67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4B5C34-8356-9DD7-5BD0-AD462BED0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A67022BA-4EC2-722A-3DFD-707A613A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pPr/>
              <a:t>52</a:t>
            </a:fld>
            <a:endParaRPr lang="cs-CZ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BA946EAD-31CC-446A-B717-F97871D977FC}"/>
              </a:ext>
            </a:extLst>
          </p:cNvPr>
          <p:cNvGraphicFramePr>
            <a:graphicFrameLocks/>
          </p:cNvGraphicFramePr>
          <p:nvPr/>
        </p:nvGraphicFramePr>
        <p:xfrm>
          <a:off x="0" y="1557338"/>
          <a:ext cx="12188278" cy="4511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179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4E0F7-8AA7-AD4F-C64E-0E2748F4A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387D3FBC-09A5-60BF-C07B-162A435B7E5D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076" name="Nadpis 10">
            <a:extLst>
              <a:ext uri="{FF2B5EF4-FFF2-40B4-BE49-F238E27FC236}">
                <a16:creationId xmlns:a16="http://schemas.microsoft.com/office/drawing/2014/main" id="{970A55C6-801A-A2A0-BB62-02BE8E76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85" y="-735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200" cap="all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AIRCRAFT RECOVERY</a:t>
            </a:r>
            <a:endParaRPr lang="en-US" sz="1800" i="1" cap="all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C05F710-208E-25AC-30F4-C77888A2161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FC4566D-E7EE-7A56-F3AF-8E7B7D038A00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DE0D94-9C9B-2D7E-2CCE-B68F89BC1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D720EB1A-16DA-D288-8801-DCE1B8CD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pPr/>
              <a:t>53</a:t>
            </a:fld>
            <a:endParaRPr lang="cs-CZ"/>
          </a:p>
        </p:txBody>
      </p:sp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05B0E1A2-7EB0-E433-543B-13E834432228}"/>
              </a:ext>
            </a:extLst>
          </p:cNvPr>
          <p:cNvGraphicFramePr>
            <a:graphicFrameLocks noGrp="1"/>
          </p:cNvGraphicFramePr>
          <p:nvPr/>
        </p:nvGraphicFramePr>
        <p:xfrm>
          <a:off x="224205" y="4311306"/>
          <a:ext cx="7419662" cy="1840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507">
                  <a:extLst>
                    <a:ext uri="{9D8B030D-6E8A-4147-A177-3AD203B41FA5}">
                      <a16:colId xmlns:a16="http://schemas.microsoft.com/office/drawing/2014/main" val="2200811735"/>
                    </a:ext>
                  </a:extLst>
                </a:gridCol>
                <a:gridCol w="1449525">
                  <a:extLst>
                    <a:ext uri="{9D8B030D-6E8A-4147-A177-3AD203B41FA5}">
                      <a16:colId xmlns:a16="http://schemas.microsoft.com/office/drawing/2014/main" val="691117875"/>
                    </a:ext>
                  </a:extLst>
                </a:gridCol>
                <a:gridCol w="1227750">
                  <a:extLst>
                    <a:ext uri="{9D8B030D-6E8A-4147-A177-3AD203B41FA5}">
                      <a16:colId xmlns:a16="http://schemas.microsoft.com/office/drawing/2014/main" val="4245545860"/>
                    </a:ext>
                  </a:extLst>
                </a:gridCol>
                <a:gridCol w="1416737">
                  <a:extLst>
                    <a:ext uri="{9D8B030D-6E8A-4147-A177-3AD203B41FA5}">
                      <a16:colId xmlns:a16="http://schemas.microsoft.com/office/drawing/2014/main" val="4052122658"/>
                    </a:ext>
                  </a:extLst>
                </a:gridCol>
                <a:gridCol w="1308143">
                  <a:extLst>
                    <a:ext uri="{9D8B030D-6E8A-4147-A177-3AD203B41FA5}">
                      <a16:colId xmlns:a16="http://schemas.microsoft.com/office/drawing/2014/main" val="2243361689"/>
                    </a:ext>
                  </a:extLst>
                </a:gridCol>
              </a:tblGrid>
              <a:tr h="894182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Období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Počet výcviků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Počet účastníků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Společnosti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Finanční výnos tis.Kč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000530"/>
                  </a:ext>
                </a:extLst>
              </a:tr>
              <a:tr h="47335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7+1*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cs-CZ" sz="1600" b="1" kern="1200" baseline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120</a:t>
                      </a:r>
                      <a:endParaRPr lang="cs-CZ" sz="1600" b="1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175572"/>
                  </a:ext>
                </a:extLst>
              </a:tr>
              <a:tr h="473351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2025</a:t>
                      </a:r>
                      <a:endParaRPr lang="cs-CZ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882791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7715135-FB9C-520A-A7EA-51EE6B4887B4}"/>
              </a:ext>
            </a:extLst>
          </p:cNvPr>
          <p:cNvSpPr txBox="1"/>
          <p:nvPr/>
        </p:nvSpPr>
        <p:spPr>
          <a:xfrm>
            <a:off x="224205" y="1181666"/>
            <a:ext cx="11358195" cy="292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zajištění požadavku na dostupnost technického</a:t>
            </a:r>
            <a:br>
              <a:rPr lang="cs-CZ" sz="24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4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vybavení </a:t>
            </a:r>
            <a:r>
              <a:rPr lang="cs-CZ" sz="16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(nařízení EU č. 139/2014 GM2 ADR.OPS.B.011)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provádění výcviků vyprošťování letadel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1E5E9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spolupráce při vyprošťovacích operacích letadel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F7A935B-7788-EBB2-68D9-ACA4A514B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858" y="1141761"/>
            <a:ext cx="4306498" cy="5520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LVB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výbor pro bezpečnost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03.  06.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6206E-F4D6-4653-4548-454318F66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1F31474-2938-A37C-2BC3-1F34CD179913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0B026DA-FE4F-5A67-0928-08BAAFA6DD2F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399B3E4-3F05-F388-B9BF-953F8BC0A40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B8FFF4-2E07-A3C2-2473-6538DCEC6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F50AEDD-0534-46CC-9880-FDCFE13B7E4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4372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28. 06. 2025 Opuštěné zavazadlo (02/2025)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117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Odletová hala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Odložené zavazadlo před bezpečnostní kontrolou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Vyhlášeno opuštěné zavazadlo v Odletové hale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Provedena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evakuace cestujících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ufr nechal v odletové hale doprovod cestující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 do Hurghady 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Událost u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končen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, zavazadlo uloženo na reklamace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Díky slotům byl zpožděn jen let do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Hurghady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 asi o 30 minut</a:t>
            </a:r>
            <a:endParaRPr lang="pt-BR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F3F996-6260-960C-04E8-548CAF75D91B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PČR, ÚBL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6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813D1-2274-C291-12BF-45FF6227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45CB84D-2D07-AB17-1CAE-1CE3E28A7B82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C2E92A9-BFCB-7C53-3767-EF6D5EDF60D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24FC94B-F617-536C-815E-5BD81D3AB1D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EAE03F-58E0-D849-F9D6-000BEB1D1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1DCBE3D-6B95-FB95-052F-6484E5E7F870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06. 08. 2025 Opuštěné zavazadlo (03/2025)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1190,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Nalezeno zavazadlo na lavičkách před halou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Prověřeno ICP – v pořádku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Majitel se přihlásil a pro zavazadlo si přišel (uloženo na Informacích)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9523577-6139-730A-C5D4-05E64590D1EA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ÚBL,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9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A204D-EF9B-D56B-26A6-C7715CAB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81FD503-A5AF-4DEB-06E6-A847F391F815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05BB928-88FF-1C75-9ED3-F9AAF6F0DDCE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F2C347D-0058-FF85-1A6D-0745CFA3DD8B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6474C4-8425-767D-A3CB-D3386251B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C3544F-AB3A-4B0B-B179-687D55528E93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11. 08. 2025 Opuštěné zavazadlo (04/2025)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1193,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Před odletovou halou nalezen dětský batoh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 err="1"/>
              <a:t>Info</a:t>
            </a:r>
            <a:r>
              <a:rPr lang="cs-CZ" sz="2800" dirty="0"/>
              <a:t> předáno na ICP Mošnov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Na CCTV dohledán cestující – odjel s rodiči taxi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/>
              <a:t>Prověřeno pyrotechnikem – negativní výsledek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0F210B1-4A52-4AA7-F2F3-9250155B04F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ÚBL,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4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E67EB-DD3F-5DAB-A692-BAEDCCEE3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71A5610C-C136-B425-1367-6A5EA2F7EEFC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7F2698F-712E-2E4A-8AE1-B69F5FE86D09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D7A7A17-1F4D-B533-D3D3-E28AB84A86D1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C88687-461A-8EC5-F457-C60859310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787ABC-02B6-A18E-45B5-93F2C859FADB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23. 08. 2025 Opuštěné zavazadlo (05/2025)</a:t>
            </a:r>
            <a:endParaRPr lang="pl-PL" sz="2800" b="1" u="sng" dirty="0">
              <a:cs typeface="Tahoma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1198, Místo: Odletová hala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ICP našla kufr v Odletové hale u prostředních dveří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Zapomněli ho tam cestující a odjeli vozidlem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Uloženo na informacích jako bezpečné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Majitel cca po ½ hodině přijel zpět a zavazadlo vyzvedl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DD62D1A-6ECF-5404-0217-CFD4DF7CF2DE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ÚBL, PČR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0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C0F52-63CB-DC60-8A50-B4A5D71B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FEBE32B-0079-3A14-CE4C-779DA6302F1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0692325-CD8F-20F2-DB16-9339AFFD64A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ADF13D9-5621-32E4-3391-C43CB7E7717A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7E1734-53D3-3916-F920-EF4B5C0B5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063D5D8-2720-C515-6572-5666380FD2A3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HZS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7B9DA7-6A94-3B09-D9C7-616A5EE12C8B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13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20. 06. 2025 Přehřátí podvozku B737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ID 1167, Místo: APN </a:t>
            </a:r>
            <a:r>
              <a:rPr lang="cs-CZ" sz="2800" dirty="0" err="1"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endParaRPr lang="cs-CZ" sz="28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B737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Přehřátí podvozku, ochlazení pomocí přetlakového ventilátoru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DBE700E-FD68-FE6C-BBC7-59FFC3594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32" y="3260728"/>
            <a:ext cx="5464277" cy="3073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8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22C58-8D57-26D4-59BD-5039438D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94F5779-5612-73B3-828A-9603C0982ED8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 2025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60FCEE5-DA97-7E73-78F7-08BD5C61FDD5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B01E2A0-E625-A59A-C086-2FB7B0949062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EBB876-3477-B81D-9078-ACC2A768D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792326-0FC6-0D6E-0BB5-0C8780F67A34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pl-PL" sz="28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Bezpečnostní opatření</a:t>
            </a:r>
          </a:p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Omezení návštěv po dobu akce DN 2025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Omezení pohybu na APN South – stání letadel pro dynamické ukázky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Parkování zaměstnanců v prostoru LO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Terminál cargo 2 – zůstává v CPSRA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E85B8F-D07F-79AB-7D0E-B1C5C8ECA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86" y="3831760"/>
            <a:ext cx="3810000" cy="2562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2EB1A-0509-DF32-7CAA-5F33A8DC1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8EC600C2-D516-CCE6-CA57-1382637543C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Projekty SFDI 2025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4A3D65C-F8FF-592A-7846-1B1046165308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8EE5B5A-7AE9-BDC1-CF5C-466B7F9873A8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1D68481-F646-271D-3214-89F187690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815BC9-FEBE-46F6-BAFF-715C201601BB}"/>
              </a:ext>
            </a:extLst>
          </p:cNvPr>
          <p:cNvSpPr txBox="1">
            <a:spLocks noChangeAspect="1"/>
          </p:cNvSpPr>
          <p:nvPr/>
        </p:nvSpPr>
        <p:spPr>
          <a:xfrm>
            <a:off x="20782" y="1441218"/>
            <a:ext cx="12204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Prostředky perimetrické ochrany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Prostředky zajištění kritiké infrastruktury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Prostředky detekční kontroly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endParaRPr lang="pl-PL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3F7A0C-D794-35C1-0EDB-A194A4FDF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95" y="2836481"/>
            <a:ext cx="2916382" cy="2916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9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AA93D-0F75-65B6-50DA-73203BE64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BC8C88C1-1F57-ACB8-877B-7D65BBD30156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F75F26-0368-8D7C-1AF5-33762832B36C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824B168-DD31-AE2E-1F97-841E2B5E7D66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B7F6F7-9EFB-7E11-3BD0-78B0D1B2A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0CCFC34-F00C-893B-16DD-DFC7EA15A670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Handling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67A0D0-DA12-58E0-597D-DA6ECD46C7B1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cs-CZ" sz="2800" b="1" u="sng" dirty="0">
                <a:cs typeface="Tahoma" pitchFamily="34" charset="0"/>
              </a:rPr>
              <a:t>25. 06. 2025 Pád letecké palety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80,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Místo: Roh travnatého pásu před terminálem Cargo 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Při výjezdu z levotočivé zatáčky sjela jedna z palet z pravé strany paletovacího vozíku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Při incidentu nedošlo k žádnému poškození ani zranění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9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623E-B7A0-47FA-229B-87B663D8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429FED36-8055-135B-FC42-1A00924F1B9E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884E86B-926D-A76A-45FC-791102693433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011E3EC-C0AE-FF76-BF06-C7BBA9F94C9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7A774C-2A4F-1D64-0938-8D0E205B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0547BEE-2D0D-C08C-2420-54FF8C60FC66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ÚSM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8E6ED09-EA83-5AE0-21C0-141266F63601}"/>
              </a:ext>
            </a:extLst>
          </p:cNvPr>
          <p:cNvSpPr txBox="1">
            <a:spLocks noChangeAspect="1"/>
          </p:cNvSpPr>
          <p:nvPr/>
        </p:nvSpPr>
        <p:spPr>
          <a:xfrm>
            <a:off x="0" y="973623"/>
            <a:ext cx="1220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>
                <a:cs typeface="Tahoma" pitchFamily="34" charset="0"/>
              </a:rPr>
              <a:t>27. 06. 2025 Zvednutí panelu na 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1168,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Vlivem zvýšené teploty došlo ke zvednutí a narušení dvou panelů (103K/104K)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Závada byla nalezena při průjezdu jednotky HZS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Narušená část panelu byla nařezána, vybourána a vylita betonovou směsí BGQ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Došlo k omezení místního provozu a asi 40 min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 zpoždění letu QS1381 z BOJ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34EFE57-3DEA-CC4A-2888-36D235E7B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872" y="4293933"/>
            <a:ext cx="3091939" cy="23251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C45531-FAF9-DB1B-E0E5-FF714A75E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190" y="4293933"/>
            <a:ext cx="1742982" cy="23251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60E7163-5064-06C7-1217-3CB5ABC17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714" y="4293933"/>
            <a:ext cx="1751517" cy="2325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EBAFC-8CC2-F0B0-AC05-23988CAF7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25B903A3-D76A-581A-D525-5A89467BCC87}"/>
              </a:ext>
            </a:extLst>
          </p:cNvPr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CA0F563-09E7-C116-8D53-1C6C5C9AC6C4}"/>
              </a:ext>
            </a:extLst>
          </p:cNvPr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FB161A4-7D0A-A4C8-9912-1A389CB76CC9}"/>
              </a:ext>
            </a:extLst>
          </p:cNvPr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6EF30E-67EF-6229-DFE7-F7E4D8070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FC12323-EC1F-6228-591D-8FE43772C965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990306"/>
            <a:ext cx="12204000" cy="5260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spcAft>
                <a:spcPts val="500"/>
              </a:spcAft>
            </a:pPr>
            <a:r>
              <a:rPr lang="pl-PL" sz="2800" b="1" u="sng" dirty="0"/>
              <a:t>27. 06. 2025 RE – Vyjetí z dráhy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ID 1169, </a:t>
            </a:r>
            <a:r>
              <a:rPr lang="cs-CZ" sz="2800" dirty="0">
                <a:ea typeface="Tahoma" panose="020B0604030504040204" pitchFamily="34" charset="0"/>
                <a:cs typeface="Tahoma" panose="020B0604030504040204" pitchFamily="34" charset="0"/>
              </a:rPr>
              <a:t>Místo: </a:t>
            </a:r>
            <a:r>
              <a:rPr lang="pt-BR" sz="2800" dirty="0">
                <a:ea typeface="Tahoma" panose="020B0604030504040204" pitchFamily="34" charset="0"/>
                <a:cs typeface="Tahoma" panose="020B0604030504040204" pitchFamily="34" charset="0"/>
              </a:rPr>
              <a:t>RWY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Ultralight při přistání vyjel z dráhy z důvodu silného bočního nárazu větru při podrovnání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Přistál na RWY, ale neudržel směr, z RWY vyjel a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zůstal stát na trávnatém pásu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RWY uzavřena pro provoz. Letoun byl schopen za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asistenc</a:t>
            </a:r>
            <a: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hasičů opět nastartovat a od-pojíždět </a:t>
            </a:r>
            <a:br>
              <a:rPr lang="cs-CZ" sz="2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na APN Elmontex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Incident bez zranění a poškození letadla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2600" dirty="0">
                <a:ea typeface="Tahoma" panose="020B0604030504040204" pitchFamily="34" charset="0"/>
                <a:cs typeface="Tahoma" panose="020B0604030504040204" pitchFamily="34" charset="0"/>
              </a:rPr>
              <a:t>Provedeno hlášení na UZPLN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1354DBA-648C-F5A9-4308-33DE431C7DCC}"/>
              </a:ext>
            </a:extLst>
          </p:cNvPr>
          <p:cNvSpPr txBox="1"/>
          <p:nvPr/>
        </p:nvSpPr>
        <p:spPr>
          <a:xfrm>
            <a:off x="0" y="6334384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VPL, HZS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6B02E1-F726-5778-26A8-2B1679F66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819" y="2664542"/>
            <a:ext cx="4698274" cy="3458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6D8644C9B91B49832A72FCB4405064" ma:contentTypeVersion="0" ma:contentTypeDescription="Vytvoří nový dokument" ma:contentTypeScope="" ma:versionID="d54f3275d2bb52365cc481092a8156b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1CF7BD-548D-412B-B6BF-BFC92DEB7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C2446-0A0D-4A30-9556-3C4332E879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7B4C5B-78D1-4050-BA1A-FAC4653A7189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13345</TotalTime>
  <Words>2650</Words>
  <Application>Microsoft Office PowerPoint</Application>
  <PresentationFormat>Širokoúhlá obrazovka</PresentationFormat>
  <Paragraphs>446</Paragraphs>
  <Slides>62</Slides>
  <Notes>62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OPERAČNÍ Činnost</vt:lpstr>
      <vt:lpstr>OSTATNÍ Činnost</vt:lpstr>
      <vt:lpstr>OCHLAZOVÁNÍ RWY</vt:lpstr>
      <vt:lpstr>AIRCRAFT RECOVERY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2023_12_05 LRST</dc:title>
  <dc:creator>Pustějovská Kateřina</dc:creator>
  <cp:lastModifiedBy>Smolon Marek</cp:lastModifiedBy>
  <cp:revision>738</cp:revision>
  <cp:lastPrinted>2021-08-17T10:50:42Z</cp:lastPrinted>
  <dcterms:created xsi:type="dcterms:W3CDTF">2021-07-13T09:26:48Z</dcterms:created>
  <dcterms:modified xsi:type="dcterms:W3CDTF">2025-09-03T08:31:23Z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0x010100856D8644C9B91B49832A72FCB4405064</vt:lpwstr>
  </property>
</Properties>
</file>